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58"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AABE03-3D94-4396-BD2E-89046385D9F7}" v="177" dt="2024-11-08T21:56:23.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3557" autoAdjust="0"/>
  </p:normalViewPr>
  <p:slideViewPr>
    <p:cSldViewPr snapToGrid="0">
      <p:cViewPr varScale="1">
        <p:scale>
          <a:sx n="57" d="100"/>
          <a:sy n="57" d="100"/>
        </p:scale>
        <p:origin x="948"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agh Ellis Dorn" userId="c9d3a9da-05e9-4f86-88ce-7a292c97cc56" providerId="ADAL" clId="{096DDC26-BD50-4673-A6B1-71C2E59308DF}"/>
    <pc:docChg chg="custSel addSld modSld">
      <pc:chgData name="Shelagh Ellis Dorn" userId="c9d3a9da-05e9-4f86-88ce-7a292c97cc56" providerId="ADAL" clId="{096DDC26-BD50-4673-A6B1-71C2E59308DF}" dt="2022-09-11T08:23:25.861" v="1521" actId="1076"/>
      <pc:docMkLst>
        <pc:docMk/>
      </pc:docMkLst>
      <pc:sldChg chg="modSp mod">
        <pc:chgData name="Shelagh Ellis Dorn" userId="c9d3a9da-05e9-4f86-88ce-7a292c97cc56" providerId="ADAL" clId="{096DDC26-BD50-4673-A6B1-71C2E59308DF}" dt="2022-09-11T07:58:46.926" v="1450" actId="20577"/>
        <pc:sldMkLst>
          <pc:docMk/>
          <pc:sldMk cId="519343449" sldId="256"/>
        </pc:sldMkLst>
        <pc:spChg chg="mod">
          <ac:chgData name="Shelagh Ellis Dorn" userId="c9d3a9da-05e9-4f86-88ce-7a292c97cc56" providerId="ADAL" clId="{096DDC26-BD50-4673-A6B1-71C2E59308DF}" dt="2022-09-11T07:09:21.412" v="462" actId="1076"/>
          <ac:spMkLst>
            <pc:docMk/>
            <pc:sldMk cId="519343449" sldId="256"/>
            <ac:spMk id="6" creationId="{6CD1FE34-9EA7-03D6-3F37-4641EC525C11}"/>
          </ac:spMkLst>
        </pc:spChg>
        <pc:spChg chg="mod">
          <ac:chgData name="Shelagh Ellis Dorn" userId="c9d3a9da-05e9-4f86-88ce-7a292c97cc56" providerId="ADAL" clId="{096DDC26-BD50-4673-A6B1-71C2E59308DF}" dt="2022-09-11T07:58:46.926" v="1450" actId="20577"/>
          <ac:spMkLst>
            <pc:docMk/>
            <pc:sldMk cId="519343449" sldId="256"/>
            <ac:spMk id="7" creationId="{8C48A4E1-2F76-F09E-DBEE-ED11F34C973A}"/>
          </ac:spMkLst>
        </pc:spChg>
      </pc:sldChg>
      <pc:sldChg chg="addSp modSp mod">
        <pc:chgData name="Shelagh Ellis Dorn" userId="c9d3a9da-05e9-4f86-88ce-7a292c97cc56" providerId="ADAL" clId="{096DDC26-BD50-4673-A6B1-71C2E59308DF}" dt="2022-09-11T08:01:24.712" v="1515" actId="20577"/>
        <pc:sldMkLst>
          <pc:docMk/>
          <pc:sldMk cId="3126668696" sldId="257"/>
        </pc:sldMkLst>
        <pc:spChg chg="add mod">
          <ac:chgData name="Shelagh Ellis Dorn" userId="c9d3a9da-05e9-4f86-88ce-7a292c97cc56" providerId="ADAL" clId="{096DDC26-BD50-4673-A6B1-71C2E59308DF}" dt="2022-09-11T08:01:24.712" v="1515" actId="20577"/>
          <ac:spMkLst>
            <pc:docMk/>
            <pc:sldMk cId="3126668696" sldId="257"/>
            <ac:spMk id="2" creationId="{079E7B00-F8C3-651A-C0CC-919B78246166}"/>
          </ac:spMkLst>
        </pc:spChg>
        <pc:spChg chg="mod">
          <ac:chgData name="Shelagh Ellis Dorn" userId="c9d3a9da-05e9-4f86-88ce-7a292c97cc56" providerId="ADAL" clId="{096DDC26-BD50-4673-A6B1-71C2E59308DF}" dt="2022-09-11T08:00:33.689" v="1504" actId="1076"/>
          <ac:spMkLst>
            <pc:docMk/>
            <pc:sldMk cId="3126668696" sldId="257"/>
            <ac:spMk id="6" creationId="{6CD1FE34-9EA7-03D6-3F37-4641EC525C11}"/>
          </ac:spMkLst>
        </pc:spChg>
        <pc:graphicFrameChg chg="mod">
          <ac:chgData name="Shelagh Ellis Dorn" userId="c9d3a9da-05e9-4f86-88ce-7a292c97cc56" providerId="ADAL" clId="{096DDC26-BD50-4673-A6B1-71C2E59308DF}" dt="2022-09-11T07:29:26.589" v="870" actId="1076"/>
          <ac:graphicFrameMkLst>
            <pc:docMk/>
            <pc:sldMk cId="3126668696" sldId="257"/>
            <ac:graphicFrameMk id="5" creationId="{9E5FCC3B-4110-3761-66E4-85148B5C386B}"/>
          </ac:graphicFrameMkLst>
        </pc:graphicFrameChg>
      </pc:sldChg>
      <pc:sldChg chg="addSp delSp modSp new mod">
        <pc:chgData name="Shelagh Ellis Dorn" userId="c9d3a9da-05e9-4f86-88ce-7a292c97cc56" providerId="ADAL" clId="{096DDC26-BD50-4673-A6B1-71C2E59308DF}" dt="2022-09-11T08:23:25.861" v="1521" actId="1076"/>
        <pc:sldMkLst>
          <pc:docMk/>
          <pc:sldMk cId="1623191207" sldId="258"/>
        </pc:sldMkLst>
        <pc:spChg chg="del">
          <ac:chgData name="Shelagh Ellis Dorn" userId="c9d3a9da-05e9-4f86-88ce-7a292c97cc56" providerId="ADAL" clId="{096DDC26-BD50-4673-A6B1-71C2E59308DF}" dt="2022-09-11T07:56:51.623" v="1441" actId="478"/>
          <ac:spMkLst>
            <pc:docMk/>
            <pc:sldMk cId="1623191207" sldId="258"/>
            <ac:spMk id="2" creationId="{3099A15F-D724-B858-9F38-F774E66508BC}"/>
          </ac:spMkLst>
        </pc:spChg>
        <pc:spChg chg="del">
          <ac:chgData name="Shelagh Ellis Dorn" userId="c9d3a9da-05e9-4f86-88ce-7a292c97cc56" providerId="ADAL" clId="{096DDC26-BD50-4673-A6B1-71C2E59308DF}" dt="2022-09-11T07:56:49.263" v="1440" actId="478"/>
          <ac:spMkLst>
            <pc:docMk/>
            <pc:sldMk cId="1623191207" sldId="258"/>
            <ac:spMk id="3" creationId="{F15D9314-686A-62B1-644B-70170AF79044}"/>
          </ac:spMkLst>
        </pc:spChg>
        <pc:graphicFrameChg chg="add del mod">
          <ac:chgData name="Shelagh Ellis Dorn" userId="c9d3a9da-05e9-4f86-88ce-7a292c97cc56" providerId="ADAL" clId="{096DDC26-BD50-4673-A6B1-71C2E59308DF}" dt="2022-09-11T07:57:08.086" v="1443" actId="478"/>
          <ac:graphicFrameMkLst>
            <pc:docMk/>
            <pc:sldMk cId="1623191207" sldId="258"/>
            <ac:graphicFrameMk id="4" creationId="{2F30FFCB-50DF-1CB0-4701-B388951F4534}"/>
          </ac:graphicFrameMkLst>
        </pc:graphicFrameChg>
        <pc:graphicFrameChg chg="add mod">
          <ac:chgData name="Shelagh Ellis Dorn" userId="c9d3a9da-05e9-4f86-88ce-7a292c97cc56" providerId="ADAL" clId="{096DDC26-BD50-4673-A6B1-71C2E59308DF}" dt="2022-09-11T07:57:16.384" v="1446" actId="1076"/>
          <ac:graphicFrameMkLst>
            <pc:docMk/>
            <pc:sldMk cId="1623191207" sldId="258"/>
            <ac:graphicFrameMk id="5" creationId="{F8AE7547-3A24-1692-7233-5E50084F1AF0}"/>
          </ac:graphicFrameMkLst>
        </pc:graphicFrameChg>
        <pc:graphicFrameChg chg="add mod">
          <ac:chgData name="Shelagh Ellis Dorn" userId="c9d3a9da-05e9-4f86-88ce-7a292c97cc56" providerId="ADAL" clId="{096DDC26-BD50-4673-A6B1-71C2E59308DF}" dt="2022-09-11T08:23:25.861" v="1521" actId="1076"/>
          <ac:graphicFrameMkLst>
            <pc:docMk/>
            <pc:sldMk cId="1623191207" sldId="258"/>
            <ac:graphicFrameMk id="6" creationId="{2B8FB6C1-F014-C90E-9B78-C1A488F0E753}"/>
          </ac:graphicFrameMkLst>
        </pc:graphicFrameChg>
      </pc:sldChg>
    </pc:docChg>
  </pc:docChgLst>
  <pc:docChgLst>
    <pc:chgData name="Shelagh Ellis Dorn" userId="c9d3a9da-05e9-4f86-88ce-7a292c97cc56" providerId="ADAL" clId="{6271A42F-5A1C-4AA4-92A2-C8AE224F0F45}"/>
    <pc:docChg chg="modSld">
      <pc:chgData name="Shelagh Ellis Dorn" userId="c9d3a9da-05e9-4f86-88ce-7a292c97cc56" providerId="ADAL" clId="{6271A42F-5A1C-4AA4-92A2-C8AE224F0F45}" dt="2023-06-14T18:31:36.807" v="0" actId="1076"/>
      <pc:docMkLst>
        <pc:docMk/>
      </pc:docMkLst>
      <pc:sldChg chg="modSp mod">
        <pc:chgData name="Shelagh Ellis Dorn" userId="c9d3a9da-05e9-4f86-88ce-7a292c97cc56" providerId="ADAL" clId="{6271A42F-5A1C-4AA4-92A2-C8AE224F0F45}" dt="2023-06-14T18:31:36.807" v="0" actId="1076"/>
        <pc:sldMkLst>
          <pc:docMk/>
          <pc:sldMk cId="519343449" sldId="256"/>
        </pc:sldMkLst>
        <pc:spChg chg="mod">
          <ac:chgData name="Shelagh Ellis Dorn" userId="c9d3a9da-05e9-4f86-88ce-7a292c97cc56" providerId="ADAL" clId="{6271A42F-5A1C-4AA4-92A2-C8AE224F0F45}" dt="2023-06-14T18:31:36.807" v="0" actId="1076"/>
          <ac:spMkLst>
            <pc:docMk/>
            <pc:sldMk cId="519343449" sldId="256"/>
            <ac:spMk id="6" creationId="{6CD1FE34-9EA7-03D6-3F37-4641EC525C11}"/>
          </ac:spMkLst>
        </pc:spChg>
      </pc:sldChg>
    </pc:docChg>
  </pc:docChgLst>
  <pc:docChgLst>
    <pc:chgData name="Shelagh Ellis Dorn" userId="c9d3a9da-05e9-4f86-88ce-7a292c97cc56" providerId="ADAL" clId="{6CAABE03-3D94-4396-BD2E-89046385D9F7}"/>
    <pc:docChg chg="custSel addSld delSld modSld sldOrd">
      <pc:chgData name="Shelagh Ellis Dorn" userId="c9d3a9da-05e9-4f86-88ce-7a292c97cc56" providerId="ADAL" clId="{6CAABE03-3D94-4396-BD2E-89046385D9F7}" dt="2024-11-08T22:02:36.948" v="405" actId="1076"/>
      <pc:docMkLst>
        <pc:docMk/>
      </pc:docMkLst>
      <pc:sldChg chg="modSp mod">
        <pc:chgData name="Shelagh Ellis Dorn" userId="c9d3a9da-05e9-4f86-88ce-7a292c97cc56" providerId="ADAL" clId="{6CAABE03-3D94-4396-BD2E-89046385D9F7}" dt="2024-11-08T21:26:20.608" v="177" actId="33553"/>
        <pc:sldMkLst>
          <pc:docMk/>
          <pc:sldMk cId="519343449" sldId="256"/>
        </pc:sldMkLst>
        <pc:spChg chg="mod">
          <ac:chgData name="Shelagh Ellis Dorn" userId="c9d3a9da-05e9-4f86-88ce-7a292c97cc56" providerId="ADAL" clId="{6CAABE03-3D94-4396-BD2E-89046385D9F7}" dt="2024-11-08T21:26:20.608" v="177" actId="33553"/>
          <ac:spMkLst>
            <pc:docMk/>
            <pc:sldMk cId="519343449" sldId="256"/>
            <ac:spMk id="6" creationId="{6CD1FE34-9EA7-03D6-3F37-4641EC525C11}"/>
          </ac:spMkLst>
        </pc:spChg>
      </pc:sldChg>
      <pc:sldChg chg="modSp mod">
        <pc:chgData name="Shelagh Ellis Dorn" userId="c9d3a9da-05e9-4f86-88ce-7a292c97cc56" providerId="ADAL" clId="{6CAABE03-3D94-4396-BD2E-89046385D9F7}" dt="2024-11-08T22:02:15.748" v="403" actId="1076"/>
        <pc:sldMkLst>
          <pc:docMk/>
          <pc:sldMk cId="3126668696" sldId="257"/>
        </pc:sldMkLst>
        <pc:spChg chg="mod ord">
          <ac:chgData name="Shelagh Ellis Dorn" userId="c9d3a9da-05e9-4f86-88ce-7a292c97cc56" providerId="ADAL" clId="{6CAABE03-3D94-4396-BD2E-89046385D9F7}" dt="2024-11-08T21:32:09.705" v="348" actId="13244"/>
          <ac:spMkLst>
            <pc:docMk/>
            <pc:sldMk cId="3126668696" sldId="257"/>
            <ac:spMk id="6" creationId="{6CD1FE34-9EA7-03D6-3F37-4641EC525C11}"/>
          </ac:spMkLst>
        </pc:spChg>
        <pc:graphicFrameChg chg="mod">
          <ac:chgData name="Shelagh Ellis Dorn" userId="c9d3a9da-05e9-4f86-88ce-7a292c97cc56" providerId="ADAL" clId="{6CAABE03-3D94-4396-BD2E-89046385D9F7}" dt="2024-11-08T22:02:15.748" v="403" actId="1076"/>
          <ac:graphicFrameMkLst>
            <pc:docMk/>
            <pc:sldMk cId="3126668696" sldId="257"/>
            <ac:graphicFrameMk id="5" creationId="{9E5FCC3B-4110-3761-66E4-85148B5C386B}"/>
          </ac:graphicFrameMkLst>
        </pc:graphicFrameChg>
      </pc:sldChg>
      <pc:sldChg chg="addSp modSp mod">
        <pc:chgData name="Shelagh Ellis Dorn" userId="c9d3a9da-05e9-4f86-88ce-7a292c97cc56" providerId="ADAL" clId="{6CAABE03-3D94-4396-BD2E-89046385D9F7}" dt="2024-11-08T21:56:23.108" v="372" actId="962"/>
        <pc:sldMkLst>
          <pc:docMk/>
          <pc:sldMk cId="1623191207" sldId="258"/>
        </pc:sldMkLst>
        <pc:spChg chg="add mod ord">
          <ac:chgData name="Shelagh Ellis Dorn" userId="c9d3a9da-05e9-4f86-88ce-7a292c97cc56" providerId="ADAL" clId="{6CAABE03-3D94-4396-BD2E-89046385D9F7}" dt="2024-11-08T21:32:36.008" v="349" actId="13244"/>
          <ac:spMkLst>
            <pc:docMk/>
            <pc:sldMk cId="1623191207" sldId="258"/>
            <ac:spMk id="2" creationId="{AA92D3B6-A006-605A-6D13-04339396DB37}"/>
          </ac:spMkLst>
        </pc:spChg>
        <pc:graphicFrameChg chg="mod">
          <ac:chgData name="Shelagh Ellis Dorn" userId="c9d3a9da-05e9-4f86-88ce-7a292c97cc56" providerId="ADAL" clId="{6CAABE03-3D94-4396-BD2E-89046385D9F7}" dt="2024-11-08T21:51:37.648" v="370" actId="962"/>
          <ac:graphicFrameMkLst>
            <pc:docMk/>
            <pc:sldMk cId="1623191207" sldId="258"/>
            <ac:graphicFrameMk id="5" creationId="{F8AE7547-3A24-1692-7233-5E50084F1AF0}"/>
          </ac:graphicFrameMkLst>
        </pc:graphicFrameChg>
        <pc:graphicFrameChg chg="mod">
          <ac:chgData name="Shelagh Ellis Dorn" userId="c9d3a9da-05e9-4f86-88ce-7a292c97cc56" providerId="ADAL" clId="{6CAABE03-3D94-4396-BD2E-89046385D9F7}" dt="2024-11-08T21:56:23.108" v="372" actId="962"/>
          <ac:graphicFrameMkLst>
            <pc:docMk/>
            <pc:sldMk cId="1623191207" sldId="258"/>
            <ac:graphicFrameMk id="6" creationId="{2B8FB6C1-F014-C90E-9B78-C1A488F0E753}"/>
          </ac:graphicFrameMkLst>
        </pc:graphicFrameChg>
      </pc:sldChg>
      <pc:sldChg chg="addSp delSp modSp mod setBg">
        <pc:chgData name="Shelagh Ellis Dorn" userId="c9d3a9da-05e9-4f86-88ce-7a292c97cc56" providerId="ADAL" clId="{6CAABE03-3D94-4396-BD2E-89046385D9F7}" dt="2024-11-08T22:01:29.950" v="402" actId="1038"/>
        <pc:sldMkLst>
          <pc:docMk/>
          <pc:sldMk cId="0" sldId="259"/>
        </pc:sldMkLst>
        <pc:spChg chg="add del mod">
          <ac:chgData name="Shelagh Ellis Dorn" userId="c9d3a9da-05e9-4f86-88ce-7a292c97cc56" providerId="ADAL" clId="{6CAABE03-3D94-4396-BD2E-89046385D9F7}" dt="2024-11-08T21:26:09.631" v="176" actId="478"/>
          <ac:spMkLst>
            <pc:docMk/>
            <pc:sldMk cId="0" sldId="259"/>
            <ac:spMk id="2" creationId="{A3A9117C-4A82-9911-F64F-C8CD8EE6FA8F}"/>
          </ac:spMkLst>
        </pc:spChg>
        <pc:spChg chg="add mod ord">
          <ac:chgData name="Shelagh Ellis Dorn" userId="c9d3a9da-05e9-4f86-88ce-7a292c97cc56" providerId="ADAL" clId="{6CAABE03-3D94-4396-BD2E-89046385D9F7}" dt="2024-11-08T22:01:29.950" v="402" actId="1038"/>
          <ac:spMkLst>
            <pc:docMk/>
            <pc:sldMk cId="0" sldId="259"/>
            <ac:spMk id="3" creationId="{7EB90D94-1AFF-A417-CF9B-EA51543C9FCC}"/>
          </ac:spMkLst>
        </pc:spChg>
        <pc:spChg chg="add del mod">
          <ac:chgData name="Shelagh Ellis Dorn" userId="c9d3a9da-05e9-4f86-88ce-7a292c97cc56" providerId="ADAL" clId="{6CAABE03-3D94-4396-BD2E-89046385D9F7}" dt="2024-11-08T21:21:44.650" v="2" actId="478"/>
          <ac:spMkLst>
            <pc:docMk/>
            <pc:sldMk cId="0" sldId="259"/>
            <ac:spMk id="3" creationId="{B83611A6-001C-DB87-1356-D06D8CA5DCE6}"/>
          </ac:spMkLst>
        </pc:spChg>
        <pc:spChg chg="del">
          <ac:chgData name="Shelagh Ellis Dorn" userId="c9d3a9da-05e9-4f86-88ce-7a292c97cc56" providerId="ADAL" clId="{6CAABE03-3D94-4396-BD2E-89046385D9F7}" dt="2024-11-08T21:21:40.449" v="0" actId="478"/>
          <ac:spMkLst>
            <pc:docMk/>
            <pc:sldMk cId="0" sldId="259"/>
            <ac:spMk id="5" creationId="{00000000-0000-0000-0000-000000000000}"/>
          </ac:spMkLst>
        </pc:spChg>
        <pc:spChg chg="add ord">
          <ac:chgData name="Shelagh Ellis Dorn" userId="c9d3a9da-05e9-4f86-88ce-7a292c97cc56" providerId="ADAL" clId="{6CAABE03-3D94-4396-BD2E-89046385D9F7}" dt="2024-11-08T22:01:12.983" v="398"/>
          <ac:spMkLst>
            <pc:docMk/>
            <pc:sldMk cId="0" sldId="259"/>
            <ac:spMk id="11" creationId="{42A4FC2C-047E-45A5-965D-8E1E3BF09BC6}"/>
          </ac:spMkLst>
        </pc:spChg>
        <pc:picChg chg="del">
          <ac:chgData name="Shelagh Ellis Dorn" userId="c9d3a9da-05e9-4f86-88ce-7a292c97cc56" providerId="ADAL" clId="{6CAABE03-3D94-4396-BD2E-89046385D9F7}" dt="2024-11-08T21:21:42.454" v="1" actId="478"/>
          <ac:picMkLst>
            <pc:docMk/>
            <pc:sldMk cId="0" sldId="259"/>
            <ac:picMk id="4" creationId="{00000000-0000-0000-0000-000000000000}"/>
          </ac:picMkLst>
        </pc:picChg>
        <pc:picChg chg="add mod ord">
          <ac:chgData name="Shelagh Ellis Dorn" userId="c9d3a9da-05e9-4f86-88ce-7a292c97cc56" providerId="ADAL" clId="{6CAABE03-3D94-4396-BD2E-89046385D9F7}" dt="2024-11-08T22:01:09.004" v="396"/>
          <ac:picMkLst>
            <pc:docMk/>
            <pc:sldMk cId="0" sldId="259"/>
            <ac:picMk id="4" creationId="{38CA738E-9B77-3FDE-F52D-BF64EB9C0CFA}"/>
          </ac:picMkLst>
        </pc:picChg>
        <pc:picChg chg="add del mod">
          <ac:chgData name="Shelagh Ellis Dorn" userId="c9d3a9da-05e9-4f86-88ce-7a292c97cc56" providerId="ADAL" clId="{6CAABE03-3D94-4396-BD2E-89046385D9F7}" dt="2024-11-08T21:30:04.674" v="337" actId="478"/>
          <ac:picMkLst>
            <pc:docMk/>
            <pc:sldMk cId="0" sldId="259"/>
            <ac:picMk id="6" creationId="{3D1A6360-8F5E-5A67-1DC0-F662CDE40B91}"/>
          </ac:picMkLst>
        </pc:picChg>
      </pc:sldChg>
      <pc:sldChg chg="add del">
        <pc:chgData name="Shelagh Ellis Dorn" userId="c9d3a9da-05e9-4f86-88ce-7a292c97cc56" providerId="ADAL" clId="{6CAABE03-3D94-4396-BD2E-89046385D9F7}" dt="2024-11-08T21:22:07.288" v="8" actId="2696"/>
        <pc:sldMkLst>
          <pc:docMk/>
          <pc:sldMk cId="0" sldId="260"/>
        </pc:sldMkLst>
      </pc:sldChg>
      <pc:sldChg chg="addSp modSp add mod ord">
        <pc:chgData name="Shelagh Ellis Dorn" userId="c9d3a9da-05e9-4f86-88ce-7a292c97cc56" providerId="ADAL" clId="{6CAABE03-3D94-4396-BD2E-89046385D9F7}" dt="2024-11-08T22:02:36.948" v="405" actId="1076"/>
        <pc:sldMkLst>
          <pc:docMk/>
          <pc:sldMk cId="2572113832" sldId="260"/>
        </pc:sldMkLst>
        <pc:spChg chg="add mod">
          <ac:chgData name="Shelagh Ellis Dorn" userId="c9d3a9da-05e9-4f86-88ce-7a292c97cc56" providerId="ADAL" clId="{6CAABE03-3D94-4396-BD2E-89046385D9F7}" dt="2024-11-08T22:02:36.948" v="405" actId="1076"/>
          <ac:spMkLst>
            <pc:docMk/>
            <pc:sldMk cId="2572113832" sldId="260"/>
            <ac:spMk id="2" creationId="{8B03F19B-0BBF-9072-D579-574734F44B61}"/>
          </ac:spMkLst>
        </pc:spChg>
        <pc:spChg chg="add mod ord">
          <ac:chgData name="Shelagh Ellis Dorn" userId="c9d3a9da-05e9-4f86-88ce-7a292c97cc56" providerId="ADAL" clId="{6CAABE03-3D94-4396-BD2E-89046385D9F7}" dt="2024-11-08T21:32:49.475" v="350" actId="13244"/>
          <ac:spMkLst>
            <pc:docMk/>
            <pc:sldMk cId="2572113832" sldId="260"/>
            <ac:spMk id="3" creationId="{F74A3E66-2F5D-89CB-D961-9886B46069EC}"/>
          </ac:spMkLst>
        </pc:spChg>
        <pc:spChg chg="mod ord">
          <ac:chgData name="Shelagh Ellis Dorn" userId="c9d3a9da-05e9-4f86-88ce-7a292c97cc56" providerId="ADAL" clId="{6CAABE03-3D94-4396-BD2E-89046385D9F7}" dt="2024-11-08T21:33:01.441" v="354" actId="13244"/>
          <ac:spMkLst>
            <pc:docMk/>
            <pc:sldMk cId="2572113832" sldId="260"/>
            <ac:spMk id="11" creationId="{A31E0796-9EC6-AAAD-FD0A-2173FD33E4BA}"/>
          </ac:spMkLst>
        </pc:spChg>
        <pc:picChg chg="mod">
          <ac:chgData name="Shelagh Ellis Dorn" userId="c9d3a9da-05e9-4f86-88ce-7a292c97cc56" providerId="ADAL" clId="{6CAABE03-3D94-4396-BD2E-89046385D9F7}" dt="2024-11-08T21:45:23.282" v="368" actId="962"/>
          <ac:picMkLst>
            <pc:docMk/>
            <pc:sldMk cId="2572113832" sldId="260"/>
            <ac:picMk id="6" creationId="{FE7A6F6C-21AE-DA6A-0406-7BFD3E868CA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MONTHLY</a:t>
            </a:r>
            <a:r>
              <a:rPr lang="en-US" baseline="0"/>
              <a:t> DORM </a:t>
            </a:r>
            <a:r>
              <a:rPr lang="en-US"/>
              <a:t>LARCENIES</a:t>
            </a:r>
            <a:r>
              <a:rPr lang="en-US" baseline="0"/>
              <a:t> TIMELINE</a:t>
            </a:r>
          </a:p>
          <a:p>
            <a:pPr>
              <a:defRPr/>
            </a:pPr>
            <a:r>
              <a:rPr lang="en-US" baseline="0"/>
              <a:t>sept 2021-aug 2022</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Sheet5!$B$17</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Sheet5!$A$18:$A$29</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Sheet5!$B$18:$B$29</c:f>
              <c:numCache>
                <c:formatCode>General</c:formatCode>
                <c:ptCount val="12"/>
                <c:pt idx="0">
                  <c:v>3</c:v>
                </c:pt>
                <c:pt idx="1">
                  <c:v>6</c:v>
                </c:pt>
                <c:pt idx="2">
                  <c:v>6</c:v>
                </c:pt>
                <c:pt idx="3">
                  <c:v>5</c:v>
                </c:pt>
                <c:pt idx="4">
                  <c:v>4</c:v>
                </c:pt>
                <c:pt idx="5">
                  <c:v>5</c:v>
                </c:pt>
                <c:pt idx="6">
                  <c:v>15</c:v>
                </c:pt>
                <c:pt idx="7">
                  <c:v>15</c:v>
                </c:pt>
                <c:pt idx="8">
                  <c:v>5</c:v>
                </c:pt>
                <c:pt idx="9">
                  <c:v>5</c:v>
                </c:pt>
                <c:pt idx="10">
                  <c:v>1</c:v>
                </c:pt>
                <c:pt idx="11">
                  <c:v>11</c:v>
                </c:pt>
              </c:numCache>
            </c:numRef>
          </c:val>
          <c:extLst>
            <c:ext xmlns:c16="http://schemas.microsoft.com/office/drawing/2014/chart" uri="{C3380CC4-5D6E-409C-BE32-E72D297353CC}">
              <c16:uniqueId val="{00000000-EF1E-4439-AF24-48742B3E87D8}"/>
            </c:ext>
          </c:extLst>
        </c:ser>
        <c:dLbls>
          <c:showLegendKey val="0"/>
          <c:showVal val="0"/>
          <c:showCatName val="0"/>
          <c:showSerName val="0"/>
          <c:showPercent val="0"/>
          <c:showBubbleSize val="0"/>
        </c:dLbls>
        <c:gapWidth val="219"/>
        <c:overlap val="-27"/>
        <c:axId val="605243328"/>
        <c:axId val="605240416"/>
      </c:barChart>
      <c:catAx>
        <c:axId val="60524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5240416"/>
        <c:crosses val="autoZero"/>
        <c:auto val="1"/>
        <c:lblAlgn val="ctr"/>
        <c:lblOffset val="100"/>
        <c:noMultiLvlLbl val="0"/>
      </c:catAx>
      <c:valAx>
        <c:axId val="605240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5243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96677-6AB3-ACED-2522-B12024596B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79E778-3CE2-1F00-7810-6EFC619254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CF4394-1008-9DEC-1CD6-B9A683D71C02}"/>
              </a:ext>
            </a:extLst>
          </p:cNvPr>
          <p:cNvSpPr>
            <a:spLocks noGrp="1"/>
          </p:cNvSpPr>
          <p:nvPr>
            <p:ph type="dt" sz="half" idx="10"/>
          </p:nvPr>
        </p:nvSpPr>
        <p:spPr/>
        <p:txBody>
          <a:bodyPr/>
          <a:lstStyle/>
          <a:p>
            <a:fld id="{4AF69480-C8A4-4EA3-A0CD-C57CC633C307}" type="datetimeFigureOut">
              <a:rPr lang="en-US" smtClean="0"/>
              <a:t>11/8/2024</a:t>
            </a:fld>
            <a:endParaRPr lang="en-US"/>
          </a:p>
        </p:txBody>
      </p:sp>
      <p:sp>
        <p:nvSpPr>
          <p:cNvPr id="5" name="Footer Placeholder 4">
            <a:extLst>
              <a:ext uri="{FF2B5EF4-FFF2-40B4-BE49-F238E27FC236}">
                <a16:creationId xmlns:a16="http://schemas.microsoft.com/office/drawing/2014/main" id="{452A8708-67E5-FE49-A067-C723E499C5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F644E-DC22-626F-0057-68F878323DE0}"/>
              </a:ext>
            </a:extLst>
          </p:cNvPr>
          <p:cNvSpPr>
            <a:spLocks noGrp="1"/>
          </p:cNvSpPr>
          <p:nvPr>
            <p:ph type="sldNum" sz="quarter" idx="12"/>
          </p:nvPr>
        </p:nvSpPr>
        <p:spPr/>
        <p:txBody>
          <a:bodyPr/>
          <a:lstStyle/>
          <a:p>
            <a:fld id="{46D2D7FE-6C32-496C-84A7-CAEA2780A77D}" type="slidenum">
              <a:rPr lang="en-US" smtClean="0"/>
              <a:t>‹#›</a:t>
            </a:fld>
            <a:endParaRPr lang="en-US"/>
          </a:p>
        </p:txBody>
      </p:sp>
    </p:spTree>
    <p:extLst>
      <p:ext uri="{BB962C8B-B14F-4D97-AF65-F5344CB8AC3E}">
        <p14:creationId xmlns:p14="http://schemas.microsoft.com/office/powerpoint/2010/main" val="181979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5DA27-CE9C-A332-3E3A-2387041996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D28880-93E2-7EE1-B355-BF0A4431C1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14473-DEF4-F159-F625-2A079B6B3764}"/>
              </a:ext>
            </a:extLst>
          </p:cNvPr>
          <p:cNvSpPr>
            <a:spLocks noGrp="1"/>
          </p:cNvSpPr>
          <p:nvPr>
            <p:ph type="dt" sz="half" idx="10"/>
          </p:nvPr>
        </p:nvSpPr>
        <p:spPr/>
        <p:txBody>
          <a:bodyPr/>
          <a:lstStyle/>
          <a:p>
            <a:fld id="{4AF69480-C8A4-4EA3-A0CD-C57CC633C307}" type="datetimeFigureOut">
              <a:rPr lang="en-US" smtClean="0"/>
              <a:t>11/8/2024</a:t>
            </a:fld>
            <a:endParaRPr lang="en-US"/>
          </a:p>
        </p:txBody>
      </p:sp>
      <p:sp>
        <p:nvSpPr>
          <p:cNvPr id="5" name="Footer Placeholder 4">
            <a:extLst>
              <a:ext uri="{FF2B5EF4-FFF2-40B4-BE49-F238E27FC236}">
                <a16:creationId xmlns:a16="http://schemas.microsoft.com/office/drawing/2014/main" id="{AEE8B112-CC51-4736-DAF8-2BA5C7104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9C014-5464-BCCC-2A9C-84E3D3717C6B}"/>
              </a:ext>
            </a:extLst>
          </p:cNvPr>
          <p:cNvSpPr>
            <a:spLocks noGrp="1"/>
          </p:cNvSpPr>
          <p:nvPr>
            <p:ph type="sldNum" sz="quarter" idx="12"/>
          </p:nvPr>
        </p:nvSpPr>
        <p:spPr/>
        <p:txBody>
          <a:bodyPr/>
          <a:lstStyle/>
          <a:p>
            <a:fld id="{46D2D7FE-6C32-496C-84A7-CAEA2780A77D}" type="slidenum">
              <a:rPr lang="en-US" smtClean="0"/>
              <a:t>‹#›</a:t>
            </a:fld>
            <a:endParaRPr lang="en-US"/>
          </a:p>
        </p:txBody>
      </p:sp>
    </p:spTree>
    <p:extLst>
      <p:ext uri="{BB962C8B-B14F-4D97-AF65-F5344CB8AC3E}">
        <p14:creationId xmlns:p14="http://schemas.microsoft.com/office/powerpoint/2010/main" val="1698140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F2DF29-212A-3A8A-8EC1-2595A1E981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AA2FA5-F137-02D4-4681-C7CC29352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A09F5-498F-57BF-E5CA-305F6D16BA04}"/>
              </a:ext>
            </a:extLst>
          </p:cNvPr>
          <p:cNvSpPr>
            <a:spLocks noGrp="1"/>
          </p:cNvSpPr>
          <p:nvPr>
            <p:ph type="dt" sz="half" idx="10"/>
          </p:nvPr>
        </p:nvSpPr>
        <p:spPr/>
        <p:txBody>
          <a:bodyPr/>
          <a:lstStyle/>
          <a:p>
            <a:fld id="{4AF69480-C8A4-4EA3-A0CD-C57CC633C307}" type="datetimeFigureOut">
              <a:rPr lang="en-US" smtClean="0"/>
              <a:t>11/8/2024</a:t>
            </a:fld>
            <a:endParaRPr lang="en-US"/>
          </a:p>
        </p:txBody>
      </p:sp>
      <p:sp>
        <p:nvSpPr>
          <p:cNvPr id="5" name="Footer Placeholder 4">
            <a:extLst>
              <a:ext uri="{FF2B5EF4-FFF2-40B4-BE49-F238E27FC236}">
                <a16:creationId xmlns:a16="http://schemas.microsoft.com/office/drawing/2014/main" id="{A166F1F3-2A03-6AAD-23DA-96E54FD28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8F6C6-D5BB-5EB5-2B8D-6033EE6FE20E}"/>
              </a:ext>
            </a:extLst>
          </p:cNvPr>
          <p:cNvSpPr>
            <a:spLocks noGrp="1"/>
          </p:cNvSpPr>
          <p:nvPr>
            <p:ph type="sldNum" sz="quarter" idx="12"/>
          </p:nvPr>
        </p:nvSpPr>
        <p:spPr/>
        <p:txBody>
          <a:bodyPr/>
          <a:lstStyle/>
          <a:p>
            <a:fld id="{46D2D7FE-6C32-496C-84A7-CAEA2780A77D}" type="slidenum">
              <a:rPr lang="en-US" smtClean="0"/>
              <a:t>‹#›</a:t>
            </a:fld>
            <a:endParaRPr lang="en-US"/>
          </a:p>
        </p:txBody>
      </p:sp>
    </p:spTree>
    <p:extLst>
      <p:ext uri="{BB962C8B-B14F-4D97-AF65-F5344CB8AC3E}">
        <p14:creationId xmlns:p14="http://schemas.microsoft.com/office/powerpoint/2010/main" val="2034809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C2D9-8738-1D89-2921-E635A364EB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8DC59-475D-C9D6-10E0-4E25956863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447-9112-E123-A7DC-592A135E6C07}"/>
              </a:ext>
            </a:extLst>
          </p:cNvPr>
          <p:cNvSpPr>
            <a:spLocks noGrp="1"/>
          </p:cNvSpPr>
          <p:nvPr>
            <p:ph type="dt" sz="half" idx="10"/>
          </p:nvPr>
        </p:nvSpPr>
        <p:spPr/>
        <p:txBody>
          <a:bodyPr/>
          <a:lstStyle/>
          <a:p>
            <a:fld id="{4AF69480-C8A4-4EA3-A0CD-C57CC633C307}" type="datetimeFigureOut">
              <a:rPr lang="en-US" smtClean="0"/>
              <a:t>11/8/2024</a:t>
            </a:fld>
            <a:endParaRPr lang="en-US"/>
          </a:p>
        </p:txBody>
      </p:sp>
      <p:sp>
        <p:nvSpPr>
          <p:cNvPr id="5" name="Footer Placeholder 4">
            <a:extLst>
              <a:ext uri="{FF2B5EF4-FFF2-40B4-BE49-F238E27FC236}">
                <a16:creationId xmlns:a16="http://schemas.microsoft.com/office/drawing/2014/main" id="{BC560F67-B3FE-665B-E9BA-B5805BE27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C2270-CB23-89E9-06ED-88CAE44C5EC1}"/>
              </a:ext>
            </a:extLst>
          </p:cNvPr>
          <p:cNvSpPr>
            <a:spLocks noGrp="1"/>
          </p:cNvSpPr>
          <p:nvPr>
            <p:ph type="sldNum" sz="quarter" idx="12"/>
          </p:nvPr>
        </p:nvSpPr>
        <p:spPr/>
        <p:txBody>
          <a:bodyPr/>
          <a:lstStyle/>
          <a:p>
            <a:fld id="{46D2D7FE-6C32-496C-84A7-CAEA2780A77D}" type="slidenum">
              <a:rPr lang="en-US" smtClean="0"/>
              <a:t>‹#›</a:t>
            </a:fld>
            <a:endParaRPr lang="en-US"/>
          </a:p>
        </p:txBody>
      </p:sp>
    </p:spTree>
    <p:extLst>
      <p:ext uri="{BB962C8B-B14F-4D97-AF65-F5344CB8AC3E}">
        <p14:creationId xmlns:p14="http://schemas.microsoft.com/office/powerpoint/2010/main" val="10233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EFF0A-334C-3055-1964-A0190E6937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C778F7-56CD-AD13-18B0-3ABE7AB134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7EF18E-FCB4-3E29-EEC3-A2CEA4CC5D10}"/>
              </a:ext>
            </a:extLst>
          </p:cNvPr>
          <p:cNvSpPr>
            <a:spLocks noGrp="1"/>
          </p:cNvSpPr>
          <p:nvPr>
            <p:ph type="dt" sz="half" idx="10"/>
          </p:nvPr>
        </p:nvSpPr>
        <p:spPr/>
        <p:txBody>
          <a:bodyPr/>
          <a:lstStyle/>
          <a:p>
            <a:fld id="{4AF69480-C8A4-4EA3-A0CD-C57CC633C307}" type="datetimeFigureOut">
              <a:rPr lang="en-US" smtClean="0"/>
              <a:t>11/8/2024</a:t>
            </a:fld>
            <a:endParaRPr lang="en-US"/>
          </a:p>
        </p:txBody>
      </p:sp>
      <p:sp>
        <p:nvSpPr>
          <p:cNvPr id="5" name="Footer Placeholder 4">
            <a:extLst>
              <a:ext uri="{FF2B5EF4-FFF2-40B4-BE49-F238E27FC236}">
                <a16:creationId xmlns:a16="http://schemas.microsoft.com/office/drawing/2014/main" id="{7AEB5C66-52A0-88EE-3BED-E788C20633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F08DB-C7F8-90A6-610A-883C3130B7A2}"/>
              </a:ext>
            </a:extLst>
          </p:cNvPr>
          <p:cNvSpPr>
            <a:spLocks noGrp="1"/>
          </p:cNvSpPr>
          <p:nvPr>
            <p:ph type="sldNum" sz="quarter" idx="12"/>
          </p:nvPr>
        </p:nvSpPr>
        <p:spPr/>
        <p:txBody>
          <a:bodyPr/>
          <a:lstStyle/>
          <a:p>
            <a:fld id="{46D2D7FE-6C32-496C-84A7-CAEA2780A77D}" type="slidenum">
              <a:rPr lang="en-US" smtClean="0"/>
              <a:t>‹#›</a:t>
            </a:fld>
            <a:endParaRPr lang="en-US"/>
          </a:p>
        </p:txBody>
      </p:sp>
    </p:spTree>
    <p:extLst>
      <p:ext uri="{BB962C8B-B14F-4D97-AF65-F5344CB8AC3E}">
        <p14:creationId xmlns:p14="http://schemas.microsoft.com/office/powerpoint/2010/main" val="2705862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9B2B2-9030-1820-448A-7450D72688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C8F09E-93EA-3EFE-ACB1-ACAE461268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803600-08C4-8D96-DBDB-5C1CEBA28B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2D62C4-8466-4644-4068-975B83BD89D8}"/>
              </a:ext>
            </a:extLst>
          </p:cNvPr>
          <p:cNvSpPr>
            <a:spLocks noGrp="1"/>
          </p:cNvSpPr>
          <p:nvPr>
            <p:ph type="dt" sz="half" idx="10"/>
          </p:nvPr>
        </p:nvSpPr>
        <p:spPr/>
        <p:txBody>
          <a:bodyPr/>
          <a:lstStyle/>
          <a:p>
            <a:fld id="{4AF69480-C8A4-4EA3-A0CD-C57CC633C307}" type="datetimeFigureOut">
              <a:rPr lang="en-US" smtClean="0"/>
              <a:t>11/8/2024</a:t>
            </a:fld>
            <a:endParaRPr lang="en-US"/>
          </a:p>
        </p:txBody>
      </p:sp>
      <p:sp>
        <p:nvSpPr>
          <p:cNvPr id="6" name="Footer Placeholder 5">
            <a:extLst>
              <a:ext uri="{FF2B5EF4-FFF2-40B4-BE49-F238E27FC236}">
                <a16:creationId xmlns:a16="http://schemas.microsoft.com/office/drawing/2014/main" id="{0B6DA0EE-DE9E-EB15-E350-B73564454B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E8087A-794F-264A-DA42-91E4D7811C84}"/>
              </a:ext>
            </a:extLst>
          </p:cNvPr>
          <p:cNvSpPr>
            <a:spLocks noGrp="1"/>
          </p:cNvSpPr>
          <p:nvPr>
            <p:ph type="sldNum" sz="quarter" idx="12"/>
          </p:nvPr>
        </p:nvSpPr>
        <p:spPr/>
        <p:txBody>
          <a:bodyPr/>
          <a:lstStyle/>
          <a:p>
            <a:fld id="{46D2D7FE-6C32-496C-84A7-CAEA2780A77D}" type="slidenum">
              <a:rPr lang="en-US" smtClean="0"/>
              <a:t>‹#›</a:t>
            </a:fld>
            <a:endParaRPr lang="en-US"/>
          </a:p>
        </p:txBody>
      </p:sp>
    </p:spTree>
    <p:extLst>
      <p:ext uri="{BB962C8B-B14F-4D97-AF65-F5344CB8AC3E}">
        <p14:creationId xmlns:p14="http://schemas.microsoft.com/office/powerpoint/2010/main" val="255711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74D4-691F-FFDC-C6F8-ED247012B6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5E885F-F4B8-61D6-0FC8-35B4D11465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355924-F2A7-E71E-31B6-EA9D31D6BA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B2CB14-C67E-60B6-2D97-4FFC7027FA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536F2-598E-66AE-2C5F-AA6C12291B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3CAA10-B7A7-AE10-E514-47C0CA83FB6D}"/>
              </a:ext>
            </a:extLst>
          </p:cNvPr>
          <p:cNvSpPr>
            <a:spLocks noGrp="1"/>
          </p:cNvSpPr>
          <p:nvPr>
            <p:ph type="dt" sz="half" idx="10"/>
          </p:nvPr>
        </p:nvSpPr>
        <p:spPr/>
        <p:txBody>
          <a:bodyPr/>
          <a:lstStyle/>
          <a:p>
            <a:fld id="{4AF69480-C8A4-4EA3-A0CD-C57CC633C307}" type="datetimeFigureOut">
              <a:rPr lang="en-US" smtClean="0"/>
              <a:t>11/8/2024</a:t>
            </a:fld>
            <a:endParaRPr lang="en-US"/>
          </a:p>
        </p:txBody>
      </p:sp>
      <p:sp>
        <p:nvSpPr>
          <p:cNvPr id="8" name="Footer Placeholder 7">
            <a:extLst>
              <a:ext uri="{FF2B5EF4-FFF2-40B4-BE49-F238E27FC236}">
                <a16:creationId xmlns:a16="http://schemas.microsoft.com/office/drawing/2014/main" id="{5C31FA22-03BF-CF16-BCF0-2059B3C68A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8251DE-1ED9-0A19-2593-65C51ED3B3A3}"/>
              </a:ext>
            </a:extLst>
          </p:cNvPr>
          <p:cNvSpPr>
            <a:spLocks noGrp="1"/>
          </p:cNvSpPr>
          <p:nvPr>
            <p:ph type="sldNum" sz="quarter" idx="12"/>
          </p:nvPr>
        </p:nvSpPr>
        <p:spPr/>
        <p:txBody>
          <a:bodyPr/>
          <a:lstStyle/>
          <a:p>
            <a:fld id="{46D2D7FE-6C32-496C-84A7-CAEA2780A77D}" type="slidenum">
              <a:rPr lang="en-US" smtClean="0"/>
              <a:t>‹#›</a:t>
            </a:fld>
            <a:endParaRPr lang="en-US"/>
          </a:p>
        </p:txBody>
      </p:sp>
    </p:spTree>
    <p:extLst>
      <p:ext uri="{BB962C8B-B14F-4D97-AF65-F5344CB8AC3E}">
        <p14:creationId xmlns:p14="http://schemas.microsoft.com/office/powerpoint/2010/main" val="182539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B7AB-C037-9C2D-5155-5DF7DD05A7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DC3994-EC08-FA94-47B8-6DBDA935FDE2}"/>
              </a:ext>
            </a:extLst>
          </p:cNvPr>
          <p:cNvSpPr>
            <a:spLocks noGrp="1"/>
          </p:cNvSpPr>
          <p:nvPr>
            <p:ph type="dt" sz="half" idx="10"/>
          </p:nvPr>
        </p:nvSpPr>
        <p:spPr/>
        <p:txBody>
          <a:bodyPr/>
          <a:lstStyle/>
          <a:p>
            <a:fld id="{4AF69480-C8A4-4EA3-A0CD-C57CC633C307}" type="datetimeFigureOut">
              <a:rPr lang="en-US" smtClean="0"/>
              <a:t>11/8/2024</a:t>
            </a:fld>
            <a:endParaRPr lang="en-US"/>
          </a:p>
        </p:txBody>
      </p:sp>
      <p:sp>
        <p:nvSpPr>
          <p:cNvPr id="4" name="Footer Placeholder 3">
            <a:extLst>
              <a:ext uri="{FF2B5EF4-FFF2-40B4-BE49-F238E27FC236}">
                <a16:creationId xmlns:a16="http://schemas.microsoft.com/office/drawing/2014/main" id="{5EFFF619-BDD4-93C2-7894-D82E57468A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AC299F-496F-9288-5BC8-04776214B464}"/>
              </a:ext>
            </a:extLst>
          </p:cNvPr>
          <p:cNvSpPr>
            <a:spLocks noGrp="1"/>
          </p:cNvSpPr>
          <p:nvPr>
            <p:ph type="sldNum" sz="quarter" idx="12"/>
          </p:nvPr>
        </p:nvSpPr>
        <p:spPr/>
        <p:txBody>
          <a:bodyPr/>
          <a:lstStyle/>
          <a:p>
            <a:fld id="{46D2D7FE-6C32-496C-84A7-CAEA2780A77D}" type="slidenum">
              <a:rPr lang="en-US" smtClean="0"/>
              <a:t>‹#›</a:t>
            </a:fld>
            <a:endParaRPr lang="en-US"/>
          </a:p>
        </p:txBody>
      </p:sp>
    </p:spTree>
    <p:extLst>
      <p:ext uri="{BB962C8B-B14F-4D97-AF65-F5344CB8AC3E}">
        <p14:creationId xmlns:p14="http://schemas.microsoft.com/office/powerpoint/2010/main" val="3775746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FB9E8B-A1D2-7372-E482-72D91FAED231}"/>
              </a:ext>
            </a:extLst>
          </p:cNvPr>
          <p:cNvSpPr>
            <a:spLocks noGrp="1"/>
          </p:cNvSpPr>
          <p:nvPr>
            <p:ph type="dt" sz="half" idx="10"/>
          </p:nvPr>
        </p:nvSpPr>
        <p:spPr/>
        <p:txBody>
          <a:bodyPr/>
          <a:lstStyle/>
          <a:p>
            <a:fld id="{4AF69480-C8A4-4EA3-A0CD-C57CC633C307}" type="datetimeFigureOut">
              <a:rPr lang="en-US" smtClean="0"/>
              <a:t>11/8/2024</a:t>
            </a:fld>
            <a:endParaRPr lang="en-US"/>
          </a:p>
        </p:txBody>
      </p:sp>
      <p:sp>
        <p:nvSpPr>
          <p:cNvPr id="3" name="Footer Placeholder 2">
            <a:extLst>
              <a:ext uri="{FF2B5EF4-FFF2-40B4-BE49-F238E27FC236}">
                <a16:creationId xmlns:a16="http://schemas.microsoft.com/office/drawing/2014/main" id="{BFEC447F-EF70-478D-FD7A-6A6BB65F59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1A00B8-6623-066D-A069-C1BC612572CB}"/>
              </a:ext>
            </a:extLst>
          </p:cNvPr>
          <p:cNvSpPr>
            <a:spLocks noGrp="1"/>
          </p:cNvSpPr>
          <p:nvPr>
            <p:ph type="sldNum" sz="quarter" idx="12"/>
          </p:nvPr>
        </p:nvSpPr>
        <p:spPr/>
        <p:txBody>
          <a:bodyPr/>
          <a:lstStyle/>
          <a:p>
            <a:fld id="{46D2D7FE-6C32-496C-84A7-CAEA2780A77D}" type="slidenum">
              <a:rPr lang="en-US" smtClean="0"/>
              <a:t>‹#›</a:t>
            </a:fld>
            <a:endParaRPr lang="en-US"/>
          </a:p>
        </p:txBody>
      </p:sp>
    </p:spTree>
    <p:extLst>
      <p:ext uri="{BB962C8B-B14F-4D97-AF65-F5344CB8AC3E}">
        <p14:creationId xmlns:p14="http://schemas.microsoft.com/office/powerpoint/2010/main" val="2146840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F5E99-0DCF-7A67-D3A4-35D12FEA83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94A24A-F1B6-B38E-D0A6-774E3391FB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539A23-EAF1-43B4-AEFE-755B3626C9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D7DFD9-79C8-A309-65D6-B5F25B06416A}"/>
              </a:ext>
            </a:extLst>
          </p:cNvPr>
          <p:cNvSpPr>
            <a:spLocks noGrp="1"/>
          </p:cNvSpPr>
          <p:nvPr>
            <p:ph type="dt" sz="half" idx="10"/>
          </p:nvPr>
        </p:nvSpPr>
        <p:spPr/>
        <p:txBody>
          <a:bodyPr/>
          <a:lstStyle/>
          <a:p>
            <a:fld id="{4AF69480-C8A4-4EA3-A0CD-C57CC633C307}" type="datetimeFigureOut">
              <a:rPr lang="en-US" smtClean="0"/>
              <a:t>11/8/2024</a:t>
            </a:fld>
            <a:endParaRPr lang="en-US"/>
          </a:p>
        </p:txBody>
      </p:sp>
      <p:sp>
        <p:nvSpPr>
          <p:cNvPr id="6" name="Footer Placeholder 5">
            <a:extLst>
              <a:ext uri="{FF2B5EF4-FFF2-40B4-BE49-F238E27FC236}">
                <a16:creationId xmlns:a16="http://schemas.microsoft.com/office/drawing/2014/main" id="{D5DE3A3C-9A60-63EC-7795-CA6B324B7A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C21C7D-0D01-B795-67B2-8D70B1C95105}"/>
              </a:ext>
            </a:extLst>
          </p:cNvPr>
          <p:cNvSpPr>
            <a:spLocks noGrp="1"/>
          </p:cNvSpPr>
          <p:nvPr>
            <p:ph type="sldNum" sz="quarter" idx="12"/>
          </p:nvPr>
        </p:nvSpPr>
        <p:spPr/>
        <p:txBody>
          <a:bodyPr/>
          <a:lstStyle/>
          <a:p>
            <a:fld id="{46D2D7FE-6C32-496C-84A7-CAEA2780A77D}" type="slidenum">
              <a:rPr lang="en-US" smtClean="0"/>
              <a:t>‹#›</a:t>
            </a:fld>
            <a:endParaRPr lang="en-US"/>
          </a:p>
        </p:txBody>
      </p:sp>
    </p:spTree>
    <p:extLst>
      <p:ext uri="{BB962C8B-B14F-4D97-AF65-F5344CB8AC3E}">
        <p14:creationId xmlns:p14="http://schemas.microsoft.com/office/powerpoint/2010/main" val="4005054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907B-412D-9B5B-B2B6-B86A0BBE00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4086DD-5916-5F1A-A2DC-C12656BAFB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BCEF4F-0775-BBC9-C53B-EBC946178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836014-D995-173F-22EB-878D57D0BADB}"/>
              </a:ext>
            </a:extLst>
          </p:cNvPr>
          <p:cNvSpPr>
            <a:spLocks noGrp="1"/>
          </p:cNvSpPr>
          <p:nvPr>
            <p:ph type="dt" sz="half" idx="10"/>
          </p:nvPr>
        </p:nvSpPr>
        <p:spPr/>
        <p:txBody>
          <a:bodyPr/>
          <a:lstStyle/>
          <a:p>
            <a:fld id="{4AF69480-C8A4-4EA3-A0CD-C57CC633C307}" type="datetimeFigureOut">
              <a:rPr lang="en-US" smtClean="0"/>
              <a:t>11/8/2024</a:t>
            </a:fld>
            <a:endParaRPr lang="en-US"/>
          </a:p>
        </p:txBody>
      </p:sp>
      <p:sp>
        <p:nvSpPr>
          <p:cNvPr id="6" name="Footer Placeholder 5">
            <a:extLst>
              <a:ext uri="{FF2B5EF4-FFF2-40B4-BE49-F238E27FC236}">
                <a16:creationId xmlns:a16="http://schemas.microsoft.com/office/drawing/2014/main" id="{05A7349F-2EE7-D074-EA4C-A293B7D254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D10763-E266-3036-6F91-6B0F08C0EB24}"/>
              </a:ext>
            </a:extLst>
          </p:cNvPr>
          <p:cNvSpPr>
            <a:spLocks noGrp="1"/>
          </p:cNvSpPr>
          <p:nvPr>
            <p:ph type="sldNum" sz="quarter" idx="12"/>
          </p:nvPr>
        </p:nvSpPr>
        <p:spPr/>
        <p:txBody>
          <a:bodyPr/>
          <a:lstStyle/>
          <a:p>
            <a:fld id="{46D2D7FE-6C32-496C-84A7-CAEA2780A77D}" type="slidenum">
              <a:rPr lang="en-US" smtClean="0"/>
              <a:t>‹#›</a:t>
            </a:fld>
            <a:endParaRPr lang="en-US"/>
          </a:p>
        </p:txBody>
      </p:sp>
    </p:spTree>
    <p:extLst>
      <p:ext uri="{BB962C8B-B14F-4D97-AF65-F5344CB8AC3E}">
        <p14:creationId xmlns:p14="http://schemas.microsoft.com/office/powerpoint/2010/main" val="823673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F0351E-1429-E497-BB72-B4668F3020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762809-6AB8-C497-4FB2-EEC14377D3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3B9740-689C-C0BA-C2C3-912BE07279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69480-C8A4-4EA3-A0CD-C57CC633C307}" type="datetimeFigureOut">
              <a:rPr lang="en-US" smtClean="0"/>
              <a:t>11/8/2024</a:t>
            </a:fld>
            <a:endParaRPr lang="en-US"/>
          </a:p>
        </p:txBody>
      </p:sp>
      <p:sp>
        <p:nvSpPr>
          <p:cNvPr id="5" name="Footer Placeholder 4">
            <a:extLst>
              <a:ext uri="{FF2B5EF4-FFF2-40B4-BE49-F238E27FC236}">
                <a16:creationId xmlns:a16="http://schemas.microsoft.com/office/drawing/2014/main" id="{D805C142-1EF6-C26D-8A1B-02F1C3406C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DD0C82-5CBE-98BA-8618-FE82F06E8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2D7FE-6C32-496C-84A7-CAEA2780A77D}" type="slidenum">
              <a:rPr lang="en-US" smtClean="0"/>
              <a:t>‹#›</a:t>
            </a:fld>
            <a:endParaRPr lang="en-US"/>
          </a:p>
        </p:txBody>
      </p:sp>
    </p:spTree>
    <p:extLst>
      <p:ext uri="{BB962C8B-B14F-4D97-AF65-F5344CB8AC3E}">
        <p14:creationId xmlns:p14="http://schemas.microsoft.com/office/powerpoint/2010/main" val="3439883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picture of a combination lock.">
            <a:extLst>
              <a:ext uri="{FF2B5EF4-FFF2-40B4-BE49-F238E27FC236}">
                <a16:creationId xmlns:a16="http://schemas.microsoft.com/office/drawing/2014/main" id="{38CA738E-9B77-3FDE-F52D-BF64EB9C0CFA}"/>
              </a:ext>
            </a:extLst>
          </p:cNvPr>
          <p:cNvPicPr>
            <a:picLocks noChangeAspect="1"/>
          </p:cNvPicPr>
          <p:nvPr/>
        </p:nvPicPr>
        <p:blipFill>
          <a:blip r:embed="rId2"/>
          <a:stretch>
            <a:fillRect/>
          </a:stretch>
        </p:blipFill>
        <p:spPr>
          <a:xfrm>
            <a:off x="4" y="0"/>
            <a:ext cx="12191996" cy="6857999"/>
          </a:xfrm>
          <a:prstGeom prst="rect">
            <a:avLst/>
          </a:prstGeom>
        </p:spPr>
      </p:pic>
      <p:sp>
        <p:nvSpPr>
          <p:cNvPr id="3" name="object 5">
            <a:extLst>
              <a:ext uri="{FF2B5EF4-FFF2-40B4-BE49-F238E27FC236}">
                <a16:creationId xmlns:a16="http://schemas.microsoft.com/office/drawing/2014/main" id="{7EB90D94-1AFF-A417-CF9B-EA51543C9FCC}"/>
              </a:ext>
            </a:extLst>
          </p:cNvPr>
          <p:cNvSpPr txBox="1">
            <a:spLocks noGrp="1"/>
          </p:cNvSpPr>
          <p:nvPr>
            <p:ph type="title"/>
          </p:nvPr>
        </p:nvSpPr>
        <p:spPr>
          <a:xfrm>
            <a:off x="22302" y="440088"/>
            <a:ext cx="11820294" cy="1274445"/>
          </a:xfrm>
          <a:prstGeom prst="rect">
            <a:avLst/>
          </a:prstGeom>
        </p:spPr>
        <p:txBody>
          <a:bodyPr vert="horz" wrap="square" lIns="0" tIns="13335" rIns="0" bIns="0" rtlCol="0">
            <a:spAutoFit/>
          </a:bodyPr>
          <a:lstStyle/>
          <a:p>
            <a:pPr marL="12700" algn="r">
              <a:lnSpc>
                <a:spcPts val="6110"/>
              </a:lnSpc>
              <a:spcBef>
                <a:spcPts val="105"/>
              </a:spcBef>
            </a:pPr>
            <a:r>
              <a:rPr spc="-10" dirty="0">
                <a:solidFill>
                  <a:schemeClr val="bg1"/>
                </a:solidFill>
              </a:rPr>
              <a:t>On-</a:t>
            </a:r>
            <a:r>
              <a:rPr dirty="0">
                <a:solidFill>
                  <a:schemeClr val="bg1"/>
                </a:solidFill>
              </a:rPr>
              <a:t>Campus</a:t>
            </a:r>
            <a:r>
              <a:rPr spc="-65" dirty="0">
                <a:solidFill>
                  <a:schemeClr val="bg1"/>
                </a:solidFill>
              </a:rPr>
              <a:t> </a:t>
            </a:r>
            <a:r>
              <a:rPr spc="-10" dirty="0">
                <a:solidFill>
                  <a:schemeClr val="bg1"/>
                </a:solidFill>
              </a:rPr>
              <a:t>Larcenies</a:t>
            </a:r>
          </a:p>
          <a:p>
            <a:pPr marL="2103120" algn="r">
              <a:lnSpc>
                <a:spcPts val="3710"/>
              </a:lnSpc>
            </a:pPr>
            <a:r>
              <a:rPr sz="3200" dirty="0">
                <a:solidFill>
                  <a:schemeClr val="bg1"/>
                </a:solidFill>
              </a:rPr>
              <a:t>September</a:t>
            </a:r>
            <a:r>
              <a:rPr sz="3200" spc="-95" dirty="0">
                <a:solidFill>
                  <a:schemeClr val="bg1"/>
                </a:solidFill>
              </a:rPr>
              <a:t> </a:t>
            </a:r>
            <a:r>
              <a:rPr sz="3200" spc="-30" dirty="0">
                <a:solidFill>
                  <a:schemeClr val="bg1"/>
                </a:solidFill>
              </a:rPr>
              <a:t>2021-</a:t>
            </a:r>
            <a:r>
              <a:rPr sz="3200" spc="-20" dirty="0">
                <a:solidFill>
                  <a:schemeClr val="bg1"/>
                </a:solidFill>
              </a:rPr>
              <a:t>2022</a:t>
            </a:r>
            <a:endParaRPr sz="3200" dirty="0">
              <a:solidFill>
                <a:schemeClr val="bg1"/>
              </a:solidFill>
            </a:endParaRPr>
          </a:p>
        </p:txBody>
      </p:sp>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D1FE34-9EA7-03D6-3F37-4641EC525C11}"/>
              </a:ext>
            </a:extLst>
          </p:cNvPr>
          <p:cNvSpPr txBox="1">
            <a:spLocks noGrp="1"/>
          </p:cNvSpPr>
          <p:nvPr>
            <p:ph type="title" idx="4294967295"/>
          </p:nvPr>
        </p:nvSpPr>
        <p:spPr>
          <a:xfrm>
            <a:off x="1302346" y="356674"/>
            <a:ext cx="92583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1 YEAR OF CAMPUS LARCENIES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9/1/2021 – 8/31/2022 </a:t>
            </a:r>
          </a:p>
        </p:txBody>
      </p:sp>
      <p:sp>
        <p:nvSpPr>
          <p:cNvPr id="7" name="TextBox 6">
            <a:extLst>
              <a:ext uri="{FF2B5EF4-FFF2-40B4-BE49-F238E27FC236}">
                <a16:creationId xmlns:a16="http://schemas.microsoft.com/office/drawing/2014/main" id="{8C48A4E1-2F76-F09E-DBEE-ED11F34C973A}"/>
              </a:ext>
            </a:extLst>
          </p:cNvPr>
          <p:cNvSpPr txBox="1"/>
          <p:nvPr/>
        </p:nvSpPr>
        <p:spPr>
          <a:xfrm>
            <a:off x="1602778" y="1679555"/>
            <a:ext cx="9389071" cy="4247317"/>
          </a:xfrm>
          <a:prstGeom prst="rect">
            <a:avLst/>
          </a:prstGeom>
          <a:noFill/>
        </p:spPr>
        <p:txBody>
          <a:bodyPr wrap="square" rtlCol="0">
            <a:spAutoFit/>
          </a:bodyPr>
          <a:lstStyle/>
          <a:p>
            <a:r>
              <a:rPr lang="en-US" dirty="0"/>
              <a:t>The most prevalent location for larcenies: </a:t>
            </a:r>
          </a:p>
          <a:p>
            <a:pPr marL="342900" indent="-342900">
              <a:buAutoNum type="arabicPeriod"/>
            </a:pPr>
            <a:r>
              <a:rPr lang="en-US" dirty="0"/>
              <a:t>Dorms (42%)</a:t>
            </a:r>
          </a:p>
          <a:p>
            <a:pPr marL="342900" indent="-342900">
              <a:buAutoNum type="arabicPeriod"/>
            </a:pPr>
            <a:r>
              <a:rPr lang="en-US" dirty="0"/>
              <a:t>Academic buildings (11.5%)</a:t>
            </a:r>
          </a:p>
          <a:p>
            <a:pPr marL="342900" indent="-342900">
              <a:buAutoNum type="arabicPeriod"/>
            </a:pPr>
            <a:r>
              <a:rPr lang="en-US" dirty="0"/>
              <a:t>Campus – no other specific location specified (9.4%)</a:t>
            </a:r>
          </a:p>
          <a:p>
            <a:pPr marL="342900" indent="-342900">
              <a:buAutoNum type="arabicPeriod"/>
            </a:pPr>
            <a:endParaRPr lang="en-US" dirty="0"/>
          </a:p>
          <a:p>
            <a:r>
              <a:rPr lang="en-US" dirty="0"/>
              <a:t>Categories include unlocked (where a lock exists) or unsecured (left in a general area, such as a library, classroom, or dorm common area)</a:t>
            </a:r>
          </a:p>
          <a:p>
            <a:endParaRPr lang="en-US" dirty="0"/>
          </a:p>
          <a:p>
            <a:r>
              <a:rPr lang="en-US" dirty="0"/>
              <a:t>Some items are classified as unknown, or n/a. For example, exit signs or furniture stolen from a dorm would be characterized as “not applicable” to being locked.</a:t>
            </a:r>
          </a:p>
          <a:p>
            <a:endParaRPr lang="en-US" dirty="0"/>
          </a:p>
          <a:p>
            <a:r>
              <a:rPr lang="en-US" dirty="0"/>
              <a:t>Dining facilities represents larcenies from employee locker room areas, as well as students leaving items in dining rooms that then disappear.</a:t>
            </a:r>
          </a:p>
          <a:p>
            <a:endParaRPr lang="en-US" dirty="0"/>
          </a:p>
          <a:p>
            <a:r>
              <a:rPr lang="en-US" dirty="0"/>
              <a:t>Unfounded cases – items that were turned in to lost and found were not included in this analysis.</a:t>
            </a:r>
          </a:p>
        </p:txBody>
      </p:sp>
    </p:spTree>
    <p:extLst>
      <p:ext uri="{BB962C8B-B14F-4D97-AF65-F5344CB8AC3E}">
        <p14:creationId xmlns:p14="http://schemas.microsoft.com/office/powerpoint/2010/main" val="519343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D1FE34-9EA7-03D6-3F37-4641EC525C11}"/>
              </a:ext>
            </a:extLst>
          </p:cNvPr>
          <p:cNvSpPr txBox="1">
            <a:spLocks noGrp="1"/>
          </p:cNvSpPr>
          <p:nvPr>
            <p:ph type="title" idx="4294967295"/>
          </p:nvPr>
        </p:nvSpPr>
        <p:spPr>
          <a:xfrm>
            <a:off x="599279" y="417662"/>
            <a:ext cx="651668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LOCATIONS OF ONE YEAR OF CAMPUS LARCENIES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9/1/2021 – 8/31/2022 </a:t>
            </a:r>
          </a:p>
        </p:txBody>
      </p:sp>
      <p:graphicFrame>
        <p:nvGraphicFramePr>
          <p:cNvPr id="5" name="Object 4" descr="This chart identifies the locations of 192 campus larcenies, and whether items were locked, unlocked, unsecured, or unknown/not applicable. &#10;&#10;Locations are ranked from most frequent to least frequent. &#10;&#10;The most frequent location, dorm, is 42.2 percent of the total. Next is academica hall, 11.5 percent. Campus, generally, is 9.4 percent of the total. Dining and parking lot are both 6.8 percent. Library is 4.7 percent, and vehicles are 4.2. Offices are 3.6 percent. &#10;&#10;Fraternity / sorority, gym or rec facility, and store are each 2.6 of the total number of campus larcenies. Hotel is 2.1 percent, and health and interfaith are 1 percent.&#10;&#10;14 percent of larcenies were from unlocked locations; an additional 43 percent were larcenies left unsecured or unattended, such as common areas in dorms, laundry facilities, or dining halls.">
            <a:extLst>
              <a:ext uri="{FF2B5EF4-FFF2-40B4-BE49-F238E27FC236}">
                <a16:creationId xmlns:a16="http://schemas.microsoft.com/office/drawing/2014/main" id="{9E5FCC3B-4110-3761-66E4-85148B5C386B}"/>
              </a:ext>
            </a:extLst>
          </p:cNvPr>
          <p:cNvGraphicFramePr>
            <a:graphicFrameLocks noChangeAspect="1"/>
          </p:cNvGraphicFramePr>
          <p:nvPr>
            <p:extLst>
              <p:ext uri="{D42A27DB-BD31-4B8C-83A1-F6EECF244321}">
                <p14:modId xmlns:p14="http://schemas.microsoft.com/office/powerpoint/2010/main" val="2683792957"/>
              </p:ext>
            </p:extLst>
          </p:nvPr>
        </p:nvGraphicFramePr>
        <p:xfrm>
          <a:off x="496267" y="1733074"/>
          <a:ext cx="6365875" cy="4125768"/>
        </p:xfrm>
        <a:graphic>
          <a:graphicData uri="http://schemas.openxmlformats.org/presentationml/2006/ole">
            <mc:AlternateContent xmlns:mc="http://schemas.openxmlformats.org/markup-compatibility/2006">
              <mc:Choice xmlns:v="urn:schemas-microsoft-com:vml" Requires="v">
                <p:oleObj name="Worksheet" r:id="rId2" imgW="5702226" imgH="3695831" progId="Excel.Sheet.12">
                  <p:embed/>
                </p:oleObj>
              </mc:Choice>
              <mc:Fallback>
                <p:oleObj name="Worksheet" r:id="rId2" imgW="5702226" imgH="3695831" progId="Excel.Sheet.12">
                  <p:embed/>
                  <p:pic>
                    <p:nvPicPr>
                      <p:cNvPr id="5" name="Object 4" descr="This chart identifies the locations of 192 campus larcenies, and whether items were locked, unlocked, unsecured, or unknown/not applicable. &#10;&#10;Locations are ranked from most frequent to least frequent. &#10;&#10;The most frequent location, dorm, is 42.2 percent of the total. Next is academica hall, 11.5 percent. Campus, generally, is 9.4 percent of the total. Dining and parking lot are both 6.8 percent. Library is 4.7 percent, and vehicles are 4.2. Offices are 3.6 percent. &#10;&#10;Fraternity / sorority, gym or rec facility, and store are each 2.6 of the total number of campus larcenies. Hotel is 2.1 percent, and health and interfaith are 1 percent.&#10;&#10;14 percent of larcenies were from unlocked locations; an additional 43 percent were larcenies left unsecured or unattended, such as common areas in dorms, laundry facilities, or dining halls.">
                        <a:extLst>
                          <a:ext uri="{FF2B5EF4-FFF2-40B4-BE49-F238E27FC236}">
                            <a16:creationId xmlns:a16="http://schemas.microsoft.com/office/drawing/2014/main" id="{9E5FCC3B-4110-3761-66E4-85148B5C386B}"/>
                          </a:ext>
                        </a:extLst>
                      </p:cNvPr>
                      <p:cNvPicPr/>
                      <p:nvPr/>
                    </p:nvPicPr>
                    <p:blipFill>
                      <a:blip r:embed="rId3"/>
                      <a:stretch>
                        <a:fillRect/>
                      </a:stretch>
                    </p:blipFill>
                    <p:spPr>
                      <a:xfrm>
                        <a:off x="496267" y="1733074"/>
                        <a:ext cx="6365875" cy="4125768"/>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079E7B00-F8C3-651A-C0CC-919B78246166}"/>
              </a:ext>
            </a:extLst>
          </p:cNvPr>
          <p:cNvSpPr txBox="1"/>
          <p:nvPr/>
        </p:nvSpPr>
        <p:spPr>
          <a:xfrm>
            <a:off x="7315200" y="417662"/>
            <a:ext cx="4667249" cy="6370975"/>
          </a:xfrm>
          <a:prstGeom prst="rect">
            <a:avLst/>
          </a:prstGeom>
          <a:noFill/>
        </p:spPr>
        <p:txBody>
          <a:bodyPr wrap="square" rtlCol="0">
            <a:spAutoFit/>
          </a:bodyPr>
          <a:lstStyle/>
          <a:p>
            <a:pPr algn="ctr"/>
            <a:r>
              <a:rPr lang="en-US" b="1" dirty="0"/>
              <a:t>DORMS ANALYSIS</a:t>
            </a:r>
          </a:p>
          <a:p>
            <a:endParaRPr lang="en-US" sz="1000" b="1" dirty="0"/>
          </a:p>
          <a:p>
            <a:endParaRPr lang="en-US" sz="1000" b="1" dirty="0"/>
          </a:p>
          <a:p>
            <a:r>
              <a:rPr lang="en-US" sz="1600" b="1" dirty="0">
                <a:solidFill>
                  <a:srgbClr val="FF0000"/>
                </a:solidFill>
              </a:rPr>
              <a:t>Two thirds of items stolen from dorms were from unlocked rooms or were left unsecured in the dorm</a:t>
            </a:r>
          </a:p>
          <a:p>
            <a:endParaRPr lang="en-US" sz="1600" b="1" dirty="0"/>
          </a:p>
          <a:p>
            <a:r>
              <a:rPr lang="en-US" sz="1600" b="1" dirty="0">
                <a:solidFill>
                  <a:srgbClr val="FF0000"/>
                </a:solidFill>
              </a:rPr>
              <a:t>83% of items that were locked, but stolen, were bikes</a:t>
            </a:r>
            <a:r>
              <a:rPr lang="en-US" sz="1600" b="1" dirty="0"/>
              <a:t>; cables or chain locks cut.</a:t>
            </a:r>
          </a:p>
          <a:p>
            <a:r>
              <a:rPr lang="en-US" sz="1600" b="1" dirty="0"/>
              <a:t>	U Locks are rarely cut</a:t>
            </a:r>
          </a:p>
          <a:p>
            <a:r>
              <a:rPr lang="en-US" sz="1600" b="1" dirty="0"/>
              <a:t>	Picture; make, model, and serial #</a:t>
            </a:r>
          </a:p>
          <a:p>
            <a:r>
              <a:rPr lang="en-US" sz="1600" b="1" dirty="0"/>
              <a:t>	Register bike on campus</a:t>
            </a:r>
          </a:p>
          <a:p>
            <a:endParaRPr lang="en-US" sz="1600" b="1" dirty="0"/>
          </a:p>
          <a:p>
            <a:r>
              <a:rPr lang="en-US" sz="1600" b="1" dirty="0">
                <a:solidFill>
                  <a:srgbClr val="FF0000"/>
                </a:solidFill>
              </a:rPr>
              <a:t>Other items frequently stolen: </a:t>
            </a:r>
          </a:p>
          <a:p>
            <a:r>
              <a:rPr lang="en-US" sz="1600" b="1" dirty="0"/>
              <a:t>Clothing (usually from common areas, or from laundry facilities left unattended)</a:t>
            </a:r>
          </a:p>
          <a:p>
            <a:r>
              <a:rPr lang="en-US" sz="1600" b="1" dirty="0"/>
              <a:t>iPhones, iPads, laptops</a:t>
            </a:r>
          </a:p>
          <a:p>
            <a:r>
              <a:rPr lang="en-US" sz="1600" b="1" dirty="0"/>
              <a:t>Air pods, headphones</a:t>
            </a:r>
          </a:p>
          <a:p>
            <a:r>
              <a:rPr lang="en-US" sz="1600" b="1" dirty="0"/>
              <a:t>Video and gaming items</a:t>
            </a:r>
          </a:p>
          <a:p>
            <a:r>
              <a:rPr lang="en-US" sz="1600" b="1" dirty="0"/>
              <a:t>Scooters</a:t>
            </a:r>
          </a:p>
          <a:p>
            <a:r>
              <a:rPr lang="en-US" sz="1600" b="1" dirty="0"/>
              <a:t>Wallets</a:t>
            </a:r>
          </a:p>
          <a:p>
            <a:r>
              <a:rPr lang="en-US" sz="1600" b="1" dirty="0"/>
              <a:t>Money, credit cards</a:t>
            </a:r>
          </a:p>
          <a:p>
            <a:endParaRPr lang="en-US" sz="1600" b="1" dirty="0"/>
          </a:p>
          <a:p>
            <a:r>
              <a:rPr lang="en-US" sz="1600" b="1" dirty="0"/>
              <a:t>Multiple counts from same areas / times…. Individuals are checking rooms and stealing from unlocked areas.</a:t>
            </a:r>
          </a:p>
          <a:p>
            <a:endParaRPr lang="en-US" b="1" dirty="0"/>
          </a:p>
        </p:txBody>
      </p:sp>
    </p:spTree>
    <p:extLst>
      <p:ext uri="{BB962C8B-B14F-4D97-AF65-F5344CB8AC3E}">
        <p14:creationId xmlns:p14="http://schemas.microsoft.com/office/powerpoint/2010/main" val="3126668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2D3B6-A006-605A-6D13-04339396DB37}"/>
              </a:ext>
            </a:extLst>
          </p:cNvPr>
          <p:cNvSpPr>
            <a:spLocks noGrp="1"/>
          </p:cNvSpPr>
          <p:nvPr>
            <p:ph type="title"/>
          </p:nvPr>
        </p:nvSpPr>
        <p:spPr>
          <a:xfrm>
            <a:off x="4100513" y="-260995"/>
            <a:ext cx="10521950" cy="1325563"/>
          </a:xfrm>
        </p:spPr>
        <p:txBody>
          <a:bodyPr>
            <a:normAutofit/>
          </a:bodyPr>
          <a:lstStyle/>
          <a:p>
            <a:r>
              <a:rPr lang="en-US" sz="2800" b="1" dirty="0"/>
              <a:t>Locations and Timeline of Larcenies</a:t>
            </a:r>
          </a:p>
        </p:txBody>
      </p:sp>
      <p:graphicFrame>
        <p:nvGraphicFramePr>
          <p:cNvPr id="5" name="Object 4" descr="This chart looks specifically at the dorms where 81 larcenies have happened during the year. &#10;&#10;Most prevalent are Ganedago and Toni Morrison Halls, with 12 larcenies apiece, or 14.8 percent each of the total larcenies from dorms. &#10;&#10;The next most frequent are Dickson and Donlon Halls, with 9 larcenies apiece. &#10;&#10;Low Rise 7 reports 5 larcenies. &#10;&#10;With three larcenies, we have Anna Comstock, Carl Becker, Flora Rose, and Hasbrouck Apartments. &#10;&#10;With two larcenies apiece: Cascadilla, Hans Bethe, Hu Hall, Keeton House, and Risley. &#10;&#10;With one larceny, and 1.2 percent of the total apiece: 150 Triphammer Rd (Coop), Bard Hall, Ecology House, Jameson Hall, Ginsburg Hall, High Rise 5, JAM, Low Rises 6 and 9, Lyon Hall, North Campus Townhouse, and Veteran Program House. ">
            <a:extLst>
              <a:ext uri="{FF2B5EF4-FFF2-40B4-BE49-F238E27FC236}">
                <a16:creationId xmlns:a16="http://schemas.microsoft.com/office/drawing/2014/main" id="{F8AE7547-3A24-1692-7233-5E50084F1AF0}"/>
              </a:ext>
            </a:extLst>
          </p:cNvPr>
          <p:cNvGraphicFramePr>
            <a:graphicFrameLocks noChangeAspect="1"/>
          </p:cNvGraphicFramePr>
          <p:nvPr>
            <p:extLst>
              <p:ext uri="{D42A27DB-BD31-4B8C-83A1-F6EECF244321}">
                <p14:modId xmlns:p14="http://schemas.microsoft.com/office/powerpoint/2010/main" val="3889910081"/>
              </p:ext>
            </p:extLst>
          </p:nvPr>
        </p:nvGraphicFramePr>
        <p:xfrm>
          <a:off x="433388" y="516087"/>
          <a:ext cx="3556000" cy="6083000"/>
        </p:xfrm>
        <a:graphic>
          <a:graphicData uri="http://schemas.openxmlformats.org/presentationml/2006/ole">
            <mc:AlternateContent xmlns:mc="http://schemas.openxmlformats.org/markup-compatibility/2006">
              <mc:Choice xmlns:v="urn:schemas-microsoft-com:vml" Requires="v">
                <p:oleObj name="Worksheet" r:id="rId2" imgW="3225948" imgH="5518325" progId="Excel.Sheet.12">
                  <p:embed/>
                </p:oleObj>
              </mc:Choice>
              <mc:Fallback>
                <p:oleObj name="Worksheet" r:id="rId2" imgW="3225948" imgH="5518325" progId="Excel.Sheet.12">
                  <p:embed/>
                  <p:pic>
                    <p:nvPicPr>
                      <p:cNvPr id="5" name="Object 4" descr="This chart looks specifically at the dorms where 81 larcenies have happened during the year. &#10;&#10;Most prevalent are Ganedago and Toni Morrison Halls, with 12 larcenies apiece, or 14.8 percent each of the total larcenies from dorms. &#10;&#10;The next most frequent are Dickson and Donlon Halls, with 9 larcenies apiece. &#10;&#10;Low Rise 7 reports 5 larcenies. &#10;&#10;With three larcenies, we have Anna Comstock, Carl Becker, Flora Rose, and Hasbrouck Apartments. &#10;&#10;With two larcenies apiece: Cascadilla, Hans Bethe, Hu Hall, Keeton House, and Risley. &#10;&#10;With one larceny, and 1.2 percent of the total apiece: 150 Triphammer Rd (Coop), Bard Hall, Ecology House, Jameson Hall, Ginsburg Hall, High Rise 5, JAM, Low Rises 6 and 9, Lyon Hall, North Campus Townhouse, and Veteran Program House. ">
                        <a:extLst>
                          <a:ext uri="{FF2B5EF4-FFF2-40B4-BE49-F238E27FC236}">
                            <a16:creationId xmlns:a16="http://schemas.microsoft.com/office/drawing/2014/main" id="{F8AE7547-3A24-1692-7233-5E50084F1AF0}"/>
                          </a:ext>
                        </a:extLst>
                      </p:cNvPr>
                      <p:cNvPicPr/>
                      <p:nvPr/>
                    </p:nvPicPr>
                    <p:blipFill>
                      <a:blip r:embed="rId3"/>
                      <a:stretch>
                        <a:fillRect/>
                      </a:stretch>
                    </p:blipFill>
                    <p:spPr>
                      <a:xfrm>
                        <a:off x="433388" y="516087"/>
                        <a:ext cx="3556000" cy="6083000"/>
                      </a:xfrm>
                      <a:prstGeom prst="rect">
                        <a:avLst/>
                      </a:prstGeom>
                    </p:spPr>
                  </p:pic>
                </p:oleObj>
              </mc:Fallback>
            </mc:AlternateContent>
          </a:graphicData>
        </a:graphic>
      </p:graphicFrame>
      <p:graphicFrame>
        <p:nvGraphicFramePr>
          <p:cNvPr id="6" name="Chart 5" descr="This bar chart shows a timeline of the larcenies on campus by month on the x axis, with the frequency of larcenies indicated by the height of each month's bar on the y axis.&#10;&#10;The most frequent number of larcenies happen in March and April, with 15 larcenies apiece. &#10;&#10;Next most frequent is August (11 larcenies). &#10;&#10;Least frequent is July, with one larceny.&#10;&#10;The remainder of the months range from 5 to 6 larcenies, with September (3 larcenies) and January (4 larcenies) the only exceptions.&#10;&#10;">
            <a:extLst>
              <a:ext uri="{FF2B5EF4-FFF2-40B4-BE49-F238E27FC236}">
                <a16:creationId xmlns:a16="http://schemas.microsoft.com/office/drawing/2014/main" id="{2B8FB6C1-F014-C90E-9B78-C1A488F0E753}"/>
              </a:ext>
            </a:extLst>
          </p:cNvPr>
          <p:cNvGraphicFramePr>
            <a:graphicFrameLocks/>
          </p:cNvGraphicFramePr>
          <p:nvPr>
            <p:extLst>
              <p:ext uri="{D42A27DB-BD31-4B8C-83A1-F6EECF244321}">
                <p14:modId xmlns:p14="http://schemas.microsoft.com/office/powerpoint/2010/main" val="4127190300"/>
              </p:ext>
            </p:extLst>
          </p:nvPr>
        </p:nvGraphicFramePr>
        <p:xfrm>
          <a:off x="4994274" y="1064568"/>
          <a:ext cx="6657975" cy="54530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3191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31937A-DF00-58BF-B122-F7AB7D3AB44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74A3E66-2F5D-89CB-D961-9886B46069EC}"/>
              </a:ext>
            </a:extLst>
          </p:cNvPr>
          <p:cNvSpPr>
            <a:spLocks noGrp="1"/>
          </p:cNvSpPr>
          <p:nvPr>
            <p:ph type="title"/>
          </p:nvPr>
        </p:nvSpPr>
        <p:spPr>
          <a:xfrm>
            <a:off x="666750" y="205922"/>
            <a:ext cx="10515600" cy="1325563"/>
          </a:xfrm>
        </p:spPr>
        <p:txBody>
          <a:bodyPr>
            <a:normAutofit/>
          </a:bodyPr>
          <a:lstStyle/>
          <a:p>
            <a:r>
              <a:rPr lang="en-US" sz="2800" dirty="0"/>
              <a:t>A Summary of One Year of On-Campus Larcenies, Sept. 2021-2022</a:t>
            </a:r>
          </a:p>
        </p:txBody>
      </p:sp>
      <p:pic>
        <p:nvPicPr>
          <p:cNvPr id="6" name="Picture 5" descr="A close-up of a combination lock, with the title of &quot;on-campus larcenies, September 2021-2022.&quot;">
            <a:extLst>
              <a:ext uri="{FF2B5EF4-FFF2-40B4-BE49-F238E27FC236}">
                <a16:creationId xmlns:a16="http://schemas.microsoft.com/office/drawing/2014/main" id="{FE7A6F6C-21AE-DA6A-0406-7BFD3E868CAB}"/>
              </a:ext>
            </a:extLst>
          </p:cNvPr>
          <p:cNvPicPr>
            <a:picLocks noChangeAspect="1"/>
          </p:cNvPicPr>
          <p:nvPr/>
        </p:nvPicPr>
        <p:blipFill>
          <a:blip r:embed="rId2"/>
          <a:srcRect b="19"/>
          <a:stretch/>
        </p:blipFill>
        <p:spPr>
          <a:xfrm>
            <a:off x="2585545" y="1291510"/>
            <a:ext cx="7020910" cy="3948530"/>
          </a:xfrm>
          <a:prstGeom prst="rect">
            <a:avLst/>
          </a:prstGeom>
        </p:spPr>
      </p:pic>
      <p:sp>
        <p:nvSpPr>
          <p:cNvPr id="2" name="TextBox 1">
            <a:extLst>
              <a:ext uri="{FF2B5EF4-FFF2-40B4-BE49-F238E27FC236}">
                <a16:creationId xmlns:a16="http://schemas.microsoft.com/office/drawing/2014/main" id="{8B03F19B-0BBF-9072-D579-574734F44B61}"/>
              </a:ext>
            </a:extLst>
          </p:cNvPr>
          <p:cNvSpPr txBox="1"/>
          <p:nvPr/>
        </p:nvSpPr>
        <p:spPr>
          <a:xfrm>
            <a:off x="666750" y="5626894"/>
            <a:ext cx="5286704" cy="1231106"/>
          </a:xfrm>
          <a:prstGeom prst="rect">
            <a:avLst/>
          </a:prstGeom>
          <a:noFill/>
        </p:spPr>
        <p:txBody>
          <a:bodyPr wrap="square" rtlCol="0">
            <a:spAutoFit/>
          </a:bodyPr>
          <a:lstStyle/>
          <a:p>
            <a:r>
              <a:rPr lang="en-US" dirty="0"/>
              <a:t>analysis by Shelagh Dorn, PhD</a:t>
            </a:r>
          </a:p>
          <a:p>
            <a:r>
              <a:rPr lang="en-US" dirty="0"/>
              <a:t>information cutoff: September 2022</a:t>
            </a:r>
          </a:p>
          <a:p>
            <a:r>
              <a:rPr lang="en-US" dirty="0"/>
              <a:t>Cornell University Police </a:t>
            </a:r>
            <a:r>
              <a:rPr lang="en-US" sz="2000" dirty="0"/>
              <a:t>| Cornell Public Safety</a:t>
            </a:r>
            <a:endParaRPr lang="en-US" dirty="0"/>
          </a:p>
          <a:p>
            <a:endParaRPr lang="en-US" dirty="0"/>
          </a:p>
        </p:txBody>
      </p:sp>
      <p:sp>
        <p:nvSpPr>
          <p:cNvPr id="11" name="Rectangle 10">
            <a:extLst>
              <a:ext uri="{FF2B5EF4-FFF2-40B4-BE49-F238E27FC236}">
                <a16:creationId xmlns:a16="http://schemas.microsoft.com/office/drawing/2014/main" id="{A31E0796-9EC6-AAAD-FD0A-2173FD33E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572113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125</TotalTime>
  <Words>314</Words>
  <Application>Microsoft Office PowerPoint</Application>
  <PresentationFormat>Widescreen</PresentationFormat>
  <Paragraphs>45</Paragraphs>
  <Slides>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0" baseType="lpstr">
      <vt:lpstr>Arial</vt:lpstr>
      <vt:lpstr>Calibri</vt:lpstr>
      <vt:lpstr>Calibri Light</vt:lpstr>
      <vt:lpstr>Office Theme</vt:lpstr>
      <vt:lpstr>Worksheet</vt:lpstr>
      <vt:lpstr>On-Campus Larcenies September 2021-2022</vt:lpstr>
      <vt:lpstr>1 YEAR OF CAMPUS LARCENIES 9/1/2021 – 8/31/2022 </vt:lpstr>
      <vt:lpstr>LOCATIONS OF ONE YEAR OF CAMPUS LARCENIES 9/1/2021 – 8/31/2022 </vt:lpstr>
      <vt:lpstr>Locations and Timeline of Larcenies</vt:lpstr>
      <vt:lpstr>A Summary of One Year of On-Campus Larcenies, Sept. 2021-2022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Shelagh Ellis Dorn</dc:creator>
  <cp:lastModifiedBy>Shelagh Ellis Dorn</cp:lastModifiedBy>
  <cp:revision>1</cp:revision>
  <dcterms:created xsi:type="dcterms:W3CDTF">2022-09-11T06:55:33Z</dcterms:created>
  <dcterms:modified xsi:type="dcterms:W3CDTF">2024-11-08T22:02:44Z</dcterms:modified>
</cp:coreProperties>
</file>