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4" r:id="rId3"/>
    <p:sldId id="265" r:id="rId4"/>
    <p:sldId id="266" r:id="rId5"/>
    <p:sldId id="256" r:id="rId6"/>
    <p:sldId id="259" r:id="rId7"/>
    <p:sldId id="261" r:id="rId8"/>
    <p:sldId id="262" r:id="rId9"/>
    <p:sldId id="257"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21D04-AE4D-48FB-AE6F-BDC7E157B91F}" v="76" dt="2024-11-08T19:56:37.3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p:normalViewPr>
  <p:slideViewPr>
    <p:cSldViewPr snapToGrid="0">
      <p:cViewPr varScale="1">
        <p:scale>
          <a:sx n="52" d="100"/>
          <a:sy n="52" d="100"/>
        </p:scale>
        <p:origin x="408" y="56"/>
      </p:cViewPr>
      <p:guideLst/>
    </p:cSldViewPr>
  </p:slideViewPr>
  <p:outlineViewPr>
    <p:cViewPr>
      <p:scale>
        <a:sx n="33" d="100"/>
        <a:sy n="33" d="100"/>
      </p:scale>
      <p:origin x="0" y="-2788"/>
    </p:cViewPr>
  </p:outlineViewPr>
  <p:notesTextViewPr>
    <p:cViewPr>
      <p:scale>
        <a:sx n="1" d="1"/>
        <a:sy n="1" d="1"/>
      </p:scale>
      <p:origin x="0" y="0"/>
    </p:cViewPr>
  </p:notesTextViewPr>
  <p:sorterViewPr>
    <p:cViewPr varScale="1">
      <p:scale>
        <a:sx n="100" d="100"/>
        <a:sy n="100" d="100"/>
      </p:scale>
      <p:origin x="0" y="-14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agh Ellis Dorn" userId="c9d3a9da-05e9-4f86-88ce-7a292c97cc56" providerId="ADAL" clId="{95F21D04-AE4D-48FB-AE6F-BDC7E157B91F}"/>
    <pc:docChg chg="custSel addSld delSld modSld">
      <pc:chgData name="Shelagh Ellis Dorn" userId="c9d3a9da-05e9-4f86-88ce-7a292c97cc56" providerId="ADAL" clId="{95F21D04-AE4D-48FB-AE6F-BDC7E157B91F}" dt="2024-11-08T20:15:59.115" v="221" actId="27636"/>
      <pc:docMkLst>
        <pc:docMk/>
      </pc:docMkLst>
      <pc:sldChg chg="modSp mod">
        <pc:chgData name="Shelagh Ellis Dorn" userId="c9d3a9da-05e9-4f86-88ce-7a292c97cc56" providerId="ADAL" clId="{95F21D04-AE4D-48FB-AE6F-BDC7E157B91F}" dt="2024-11-08T19:54:57.576" v="191" actId="962"/>
        <pc:sldMkLst>
          <pc:docMk/>
          <pc:sldMk cId="2775994954" sldId="256"/>
        </pc:sldMkLst>
        <pc:spChg chg="mod ord">
          <ac:chgData name="Shelagh Ellis Dorn" userId="c9d3a9da-05e9-4f86-88ce-7a292c97cc56" providerId="ADAL" clId="{95F21D04-AE4D-48FB-AE6F-BDC7E157B91F}" dt="2024-11-08T15:23:20.453" v="56" actId="13244"/>
          <ac:spMkLst>
            <pc:docMk/>
            <pc:sldMk cId="2775994954" sldId="256"/>
            <ac:spMk id="2" creationId="{2592D9FB-60FA-F97D-D8FE-7B7512080B03}"/>
          </ac:spMkLst>
        </pc:spChg>
        <pc:picChg chg="mod">
          <ac:chgData name="Shelagh Ellis Dorn" userId="c9d3a9da-05e9-4f86-88ce-7a292c97cc56" providerId="ADAL" clId="{95F21D04-AE4D-48FB-AE6F-BDC7E157B91F}" dt="2024-11-08T19:54:57.576" v="191" actId="962"/>
          <ac:picMkLst>
            <pc:docMk/>
            <pc:sldMk cId="2775994954" sldId="256"/>
            <ac:picMk id="5" creationId="{2A7EB4EE-60DD-924A-5E2D-335BE8E1E2E5}"/>
          </ac:picMkLst>
        </pc:picChg>
      </pc:sldChg>
      <pc:sldChg chg="modSp mod">
        <pc:chgData name="Shelagh Ellis Dorn" userId="c9d3a9da-05e9-4f86-88ce-7a292c97cc56" providerId="ADAL" clId="{95F21D04-AE4D-48FB-AE6F-BDC7E157B91F}" dt="2024-11-08T19:56:37.370" v="198" actId="962"/>
        <pc:sldMkLst>
          <pc:docMk/>
          <pc:sldMk cId="1197943792" sldId="257"/>
        </pc:sldMkLst>
        <pc:spChg chg="mod ord">
          <ac:chgData name="Shelagh Ellis Dorn" userId="c9d3a9da-05e9-4f86-88ce-7a292c97cc56" providerId="ADAL" clId="{95F21D04-AE4D-48FB-AE6F-BDC7E157B91F}" dt="2024-11-08T15:24:17.245" v="63"/>
          <ac:spMkLst>
            <pc:docMk/>
            <pc:sldMk cId="1197943792" sldId="257"/>
            <ac:spMk id="2" creationId="{6CD84CA7-EABB-8925-A3F7-BF9E7D29394C}"/>
          </ac:spMkLst>
        </pc:spChg>
        <pc:picChg chg="mod">
          <ac:chgData name="Shelagh Ellis Dorn" userId="c9d3a9da-05e9-4f86-88ce-7a292c97cc56" providerId="ADAL" clId="{95F21D04-AE4D-48FB-AE6F-BDC7E157B91F}" dt="2024-11-08T19:56:37.370" v="198" actId="962"/>
          <ac:picMkLst>
            <pc:docMk/>
            <pc:sldMk cId="1197943792" sldId="257"/>
            <ac:picMk id="5" creationId="{BBC04372-6CB5-FD48-707F-0072118A3E32}"/>
          </ac:picMkLst>
        </pc:picChg>
      </pc:sldChg>
      <pc:sldChg chg="addSp delSp modSp mod">
        <pc:chgData name="Shelagh Ellis Dorn" userId="c9d3a9da-05e9-4f86-88ce-7a292c97cc56" providerId="ADAL" clId="{95F21D04-AE4D-48FB-AE6F-BDC7E157B91F}" dt="2024-11-08T19:55:08.476" v="192" actId="962"/>
        <pc:sldMkLst>
          <pc:docMk/>
          <pc:sldMk cId="1525544698" sldId="259"/>
        </pc:sldMkLst>
        <pc:spChg chg="mod ord">
          <ac:chgData name="Shelagh Ellis Dorn" userId="c9d3a9da-05e9-4f86-88ce-7a292c97cc56" providerId="ADAL" clId="{95F21D04-AE4D-48FB-AE6F-BDC7E157B91F}" dt="2024-11-08T15:23:31.719" v="58" actId="13244"/>
          <ac:spMkLst>
            <pc:docMk/>
            <pc:sldMk cId="1525544698" sldId="259"/>
            <ac:spMk id="2" creationId="{CB62CCB1-249F-3814-2CEE-D1B6224836A7}"/>
          </ac:spMkLst>
        </pc:spChg>
        <pc:spChg chg="add del mod">
          <ac:chgData name="Shelagh Ellis Dorn" userId="c9d3a9da-05e9-4f86-88ce-7a292c97cc56" providerId="ADAL" clId="{95F21D04-AE4D-48FB-AE6F-BDC7E157B91F}" dt="2024-11-08T15:12:50.389" v="15" actId="478"/>
          <ac:spMkLst>
            <pc:docMk/>
            <pc:sldMk cId="1525544698" sldId="259"/>
            <ac:spMk id="3" creationId="{B132FAC5-735A-9868-A2F1-341B853AA05B}"/>
          </ac:spMkLst>
        </pc:spChg>
        <pc:picChg chg="mod">
          <ac:chgData name="Shelagh Ellis Dorn" userId="c9d3a9da-05e9-4f86-88ce-7a292c97cc56" providerId="ADAL" clId="{95F21D04-AE4D-48FB-AE6F-BDC7E157B91F}" dt="2024-11-08T19:55:08.476" v="192" actId="962"/>
          <ac:picMkLst>
            <pc:docMk/>
            <pc:sldMk cId="1525544698" sldId="259"/>
            <ac:picMk id="5" creationId="{88FDB472-8BB7-0364-D634-0D05BAF8BB98}"/>
          </ac:picMkLst>
        </pc:picChg>
      </pc:sldChg>
      <pc:sldChg chg="addSp modSp mod">
        <pc:chgData name="Shelagh Ellis Dorn" userId="c9d3a9da-05e9-4f86-88ce-7a292c97cc56" providerId="ADAL" clId="{95F21D04-AE4D-48FB-AE6F-BDC7E157B91F}" dt="2024-11-08T20:01:42.839" v="215" actId="1076"/>
        <pc:sldMkLst>
          <pc:docMk/>
          <pc:sldMk cId="1121911048" sldId="261"/>
        </pc:sldMkLst>
        <pc:spChg chg="mod ord">
          <ac:chgData name="Shelagh Ellis Dorn" userId="c9d3a9da-05e9-4f86-88ce-7a292c97cc56" providerId="ADAL" clId="{95F21D04-AE4D-48FB-AE6F-BDC7E157B91F}" dt="2024-11-08T20:01:24.372" v="206" actId="1076"/>
          <ac:spMkLst>
            <pc:docMk/>
            <pc:sldMk cId="1121911048" sldId="261"/>
            <ac:spMk id="2" creationId="{5A0C1F0A-B8FB-8146-55CF-22B4BC32A31A}"/>
          </ac:spMkLst>
        </pc:spChg>
        <pc:spChg chg="add mod">
          <ac:chgData name="Shelagh Ellis Dorn" userId="c9d3a9da-05e9-4f86-88ce-7a292c97cc56" providerId="ADAL" clId="{95F21D04-AE4D-48FB-AE6F-BDC7E157B91F}" dt="2024-11-08T20:01:42.839" v="215" actId="1076"/>
          <ac:spMkLst>
            <pc:docMk/>
            <pc:sldMk cId="1121911048" sldId="261"/>
            <ac:spMk id="4" creationId="{056839E5-4D52-2295-5C39-30976A74C878}"/>
          </ac:spMkLst>
        </pc:spChg>
        <pc:picChg chg="mod ord">
          <ac:chgData name="Shelagh Ellis Dorn" userId="c9d3a9da-05e9-4f86-88ce-7a292c97cc56" providerId="ADAL" clId="{95F21D04-AE4D-48FB-AE6F-BDC7E157B91F}" dt="2024-11-08T20:01:36.662" v="214" actId="1036"/>
          <ac:picMkLst>
            <pc:docMk/>
            <pc:sldMk cId="1121911048" sldId="261"/>
            <ac:picMk id="3" creationId="{1DCF865F-EA66-31B7-FD10-BD8BF3928C83}"/>
          </ac:picMkLst>
        </pc:picChg>
      </pc:sldChg>
      <pc:sldChg chg="modSp mod">
        <pc:chgData name="Shelagh Ellis Dorn" userId="c9d3a9da-05e9-4f86-88ce-7a292c97cc56" providerId="ADAL" clId="{95F21D04-AE4D-48FB-AE6F-BDC7E157B91F}" dt="2024-11-08T19:56:18.952" v="197" actId="962"/>
        <pc:sldMkLst>
          <pc:docMk/>
          <pc:sldMk cId="3406153214" sldId="262"/>
        </pc:sldMkLst>
        <pc:picChg chg="mod">
          <ac:chgData name="Shelagh Ellis Dorn" userId="c9d3a9da-05e9-4f86-88ce-7a292c97cc56" providerId="ADAL" clId="{95F21D04-AE4D-48FB-AE6F-BDC7E157B91F}" dt="2024-11-08T19:56:18.952" v="197" actId="962"/>
          <ac:picMkLst>
            <pc:docMk/>
            <pc:sldMk cId="3406153214" sldId="262"/>
            <ac:picMk id="7" creationId="{CDEE8B00-F915-9070-A52B-62D59BAB7A5E}"/>
          </ac:picMkLst>
        </pc:picChg>
      </pc:sldChg>
      <pc:sldChg chg="modSp del mod">
        <pc:chgData name="Shelagh Ellis Dorn" userId="c9d3a9da-05e9-4f86-88ce-7a292c97cc56" providerId="ADAL" clId="{95F21D04-AE4D-48FB-AE6F-BDC7E157B91F}" dt="2024-11-08T15:26:41.529" v="73" actId="2696"/>
        <pc:sldMkLst>
          <pc:docMk/>
          <pc:sldMk cId="3485919011" sldId="263"/>
        </pc:sldMkLst>
        <pc:spChg chg="ord">
          <ac:chgData name="Shelagh Ellis Dorn" userId="c9d3a9da-05e9-4f86-88ce-7a292c97cc56" providerId="ADAL" clId="{95F21D04-AE4D-48FB-AE6F-BDC7E157B91F}" dt="2024-11-08T15:25:17.539" v="67" actId="13244"/>
          <ac:spMkLst>
            <pc:docMk/>
            <pc:sldMk cId="3485919011" sldId="263"/>
            <ac:spMk id="4" creationId="{4C5AF682-6954-EA5E-D432-5B5687A112CF}"/>
          </ac:spMkLst>
        </pc:spChg>
        <pc:spChg chg="ord">
          <ac:chgData name="Shelagh Ellis Dorn" userId="c9d3a9da-05e9-4f86-88ce-7a292c97cc56" providerId="ADAL" clId="{95F21D04-AE4D-48FB-AE6F-BDC7E157B91F}" dt="2024-11-08T15:25:22.348" v="68" actId="13244"/>
          <ac:spMkLst>
            <pc:docMk/>
            <pc:sldMk cId="3485919011" sldId="263"/>
            <ac:spMk id="5" creationId="{6E26C5DE-A3A1-EFA6-0E92-FEC414902926}"/>
          </ac:spMkLst>
        </pc:spChg>
        <pc:spChg chg="mod">
          <ac:chgData name="Shelagh Ellis Dorn" userId="c9d3a9da-05e9-4f86-88ce-7a292c97cc56" providerId="ADAL" clId="{95F21D04-AE4D-48FB-AE6F-BDC7E157B91F}" dt="2024-11-08T15:25:40.388" v="72" actId="962"/>
          <ac:spMkLst>
            <pc:docMk/>
            <pc:sldMk cId="3485919011" sldId="263"/>
            <ac:spMk id="8" creationId="{C1C86351-5DE2-2AF9-DBF3-3BFAA883B3C7}"/>
          </ac:spMkLst>
        </pc:spChg>
      </pc:sldChg>
      <pc:sldChg chg="modSp mod">
        <pc:chgData name="Shelagh Ellis Dorn" userId="c9d3a9da-05e9-4f86-88ce-7a292c97cc56" providerId="ADAL" clId="{95F21D04-AE4D-48FB-AE6F-BDC7E157B91F}" dt="2024-11-08T19:54:27.327" v="190" actId="962"/>
        <pc:sldMkLst>
          <pc:docMk/>
          <pc:sldMk cId="447418854" sldId="265"/>
        </pc:sldMkLst>
        <pc:spChg chg="mod">
          <ac:chgData name="Shelagh Ellis Dorn" userId="c9d3a9da-05e9-4f86-88ce-7a292c97cc56" providerId="ADAL" clId="{95F21D04-AE4D-48FB-AE6F-BDC7E157B91F}" dt="2024-11-08T19:51:51.553" v="174" actId="13244"/>
          <ac:spMkLst>
            <pc:docMk/>
            <pc:sldMk cId="447418854" sldId="265"/>
            <ac:spMk id="2" creationId="{4FE80F36-157A-728A-27D6-BE3717E6FF3F}"/>
          </ac:spMkLst>
        </pc:spChg>
        <pc:spChg chg="mod">
          <ac:chgData name="Shelagh Ellis Dorn" userId="c9d3a9da-05e9-4f86-88ce-7a292c97cc56" providerId="ADAL" clId="{95F21D04-AE4D-48FB-AE6F-BDC7E157B91F}" dt="2024-11-08T19:52:11.172" v="175" actId="962"/>
          <ac:spMkLst>
            <pc:docMk/>
            <pc:sldMk cId="447418854" sldId="265"/>
            <ac:spMk id="5" creationId="{78ED343E-2FF2-00B3-C0D1-24A06F18A2B9}"/>
          </ac:spMkLst>
        </pc:spChg>
        <pc:spChg chg="mod">
          <ac:chgData name="Shelagh Ellis Dorn" userId="c9d3a9da-05e9-4f86-88ce-7a292c97cc56" providerId="ADAL" clId="{95F21D04-AE4D-48FB-AE6F-BDC7E157B91F}" dt="2024-11-08T19:52:18.252" v="176" actId="13244"/>
          <ac:spMkLst>
            <pc:docMk/>
            <pc:sldMk cId="447418854" sldId="265"/>
            <ac:spMk id="6" creationId="{EECDED27-7F5F-8454-C536-7AD0FE809833}"/>
          </ac:spMkLst>
        </pc:spChg>
        <pc:spChg chg="mod">
          <ac:chgData name="Shelagh Ellis Dorn" userId="c9d3a9da-05e9-4f86-88ce-7a292c97cc56" providerId="ADAL" clId="{95F21D04-AE4D-48FB-AE6F-BDC7E157B91F}" dt="2024-11-08T19:54:01.462" v="189" actId="167"/>
          <ac:spMkLst>
            <pc:docMk/>
            <pc:sldMk cId="447418854" sldId="265"/>
            <ac:spMk id="7" creationId="{8FC1433D-E242-F93E-20C2-66A9657A3275}"/>
          </ac:spMkLst>
        </pc:spChg>
        <pc:graphicFrameChg chg="mod">
          <ac:chgData name="Shelagh Ellis Dorn" userId="c9d3a9da-05e9-4f86-88ce-7a292c97cc56" providerId="ADAL" clId="{95F21D04-AE4D-48FB-AE6F-BDC7E157B91F}" dt="2024-11-08T19:54:27.327" v="190" actId="962"/>
          <ac:graphicFrameMkLst>
            <pc:docMk/>
            <pc:sldMk cId="447418854" sldId="265"/>
            <ac:graphicFrameMk id="4" creationId="{8E95D700-A321-AEA3-219F-B96E1C097331}"/>
          </ac:graphicFrameMkLst>
        </pc:graphicFrameChg>
      </pc:sldChg>
      <pc:sldChg chg="modSp mod">
        <pc:chgData name="Shelagh Ellis Dorn" userId="c9d3a9da-05e9-4f86-88ce-7a292c97cc56" providerId="ADAL" clId="{95F21D04-AE4D-48FB-AE6F-BDC7E157B91F}" dt="2024-11-08T19:38:28.483" v="152" actId="962"/>
        <pc:sldMkLst>
          <pc:docMk/>
          <pc:sldMk cId="648069076" sldId="266"/>
        </pc:sldMkLst>
        <pc:spChg chg="mod ord">
          <ac:chgData name="Shelagh Ellis Dorn" userId="c9d3a9da-05e9-4f86-88ce-7a292c97cc56" providerId="ADAL" clId="{95F21D04-AE4D-48FB-AE6F-BDC7E157B91F}" dt="2024-11-08T15:16:41.356" v="19" actId="20577"/>
          <ac:spMkLst>
            <pc:docMk/>
            <pc:sldMk cId="648069076" sldId="266"/>
            <ac:spMk id="5" creationId="{E1DC439F-BD50-579C-264F-9CACB5C70FEF}"/>
          </ac:spMkLst>
        </pc:spChg>
        <pc:graphicFrameChg chg="mod">
          <ac:chgData name="Shelagh Ellis Dorn" userId="c9d3a9da-05e9-4f86-88ce-7a292c97cc56" providerId="ADAL" clId="{95F21D04-AE4D-48FB-AE6F-BDC7E157B91F}" dt="2024-11-08T19:38:28.483" v="152" actId="962"/>
          <ac:graphicFrameMkLst>
            <pc:docMk/>
            <pc:sldMk cId="648069076" sldId="266"/>
            <ac:graphicFrameMk id="4" creationId="{E4B28220-B8CB-8C87-FE83-83BC1A78EDCD}"/>
          </ac:graphicFrameMkLst>
        </pc:graphicFrameChg>
        <pc:picChg chg="mod">
          <ac:chgData name="Shelagh Ellis Dorn" userId="c9d3a9da-05e9-4f86-88ce-7a292c97cc56" providerId="ADAL" clId="{95F21D04-AE4D-48FB-AE6F-BDC7E157B91F}" dt="2024-11-08T15:08:05.287" v="0" actId="962"/>
          <ac:picMkLst>
            <pc:docMk/>
            <pc:sldMk cId="648069076" sldId="266"/>
            <ac:picMk id="6" creationId="{204046D8-0E19-A78F-6380-4D2DC55897FB}"/>
          </ac:picMkLst>
        </pc:picChg>
        <pc:picChg chg="mod">
          <ac:chgData name="Shelagh Ellis Dorn" userId="c9d3a9da-05e9-4f86-88ce-7a292c97cc56" providerId="ADAL" clId="{95F21D04-AE4D-48FB-AE6F-BDC7E157B91F}" dt="2024-11-08T15:08:19.378" v="2" actId="962"/>
          <ac:picMkLst>
            <pc:docMk/>
            <pc:sldMk cId="648069076" sldId="266"/>
            <ac:picMk id="7" creationId="{A06A4608-D22F-BAE7-5572-57211F4117E0}"/>
          </ac:picMkLst>
        </pc:picChg>
      </pc:sldChg>
      <pc:sldChg chg="delSp modSp mod">
        <pc:chgData name="Shelagh Ellis Dorn" userId="c9d3a9da-05e9-4f86-88ce-7a292c97cc56" providerId="ADAL" clId="{95F21D04-AE4D-48FB-AE6F-BDC7E157B91F}" dt="2024-11-08T20:15:59.115" v="221" actId="27636"/>
        <pc:sldMkLst>
          <pc:docMk/>
          <pc:sldMk cId="2963411385" sldId="267"/>
        </pc:sldMkLst>
        <pc:spChg chg="mod ord">
          <ac:chgData name="Shelagh Ellis Dorn" userId="c9d3a9da-05e9-4f86-88ce-7a292c97cc56" providerId="ADAL" clId="{95F21D04-AE4D-48FB-AE6F-BDC7E157B91F}" dt="2024-11-08T19:39:20.666" v="168" actId="113"/>
          <ac:spMkLst>
            <pc:docMk/>
            <pc:sldMk cId="2963411385" sldId="267"/>
            <ac:spMk id="4" creationId="{4C5AF682-6954-EA5E-D432-5B5687A112CF}"/>
          </ac:spMkLst>
        </pc:spChg>
        <pc:spChg chg="mod ord">
          <ac:chgData name="Shelagh Ellis Dorn" userId="c9d3a9da-05e9-4f86-88ce-7a292c97cc56" providerId="ADAL" clId="{95F21D04-AE4D-48FB-AE6F-BDC7E157B91F}" dt="2024-11-08T20:15:59.115" v="221" actId="27636"/>
          <ac:spMkLst>
            <pc:docMk/>
            <pc:sldMk cId="2963411385" sldId="267"/>
            <ac:spMk id="5" creationId="{6E26C5DE-A3A1-EFA6-0E92-FEC414902926}"/>
          </ac:spMkLst>
        </pc:spChg>
        <pc:spChg chg="mod">
          <ac:chgData name="Shelagh Ellis Dorn" userId="c9d3a9da-05e9-4f86-88ce-7a292c97cc56" providerId="ADAL" clId="{95F21D04-AE4D-48FB-AE6F-BDC7E157B91F}" dt="2024-11-08T19:50:42.455" v="172" actId="962"/>
          <ac:spMkLst>
            <pc:docMk/>
            <pc:sldMk cId="2963411385" sldId="267"/>
            <ac:spMk id="8" creationId="{C1C86351-5DE2-2AF9-DBF3-3BFAA883B3C7}"/>
          </ac:spMkLst>
        </pc:spChg>
        <pc:picChg chg="del">
          <ac:chgData name="Shelagh Ellis Dorn" userId="c9d3a9da-05e9-4f86-88ce-7a292c97cc56" providerId="ADAL" clId="{95F21D04-AE4D-48FB-AE6F-BDC7E157B91F}" dt="2024-11-08T19:26:06.145" v="147" actId="478"/>
          <ac:picMkLst>
            <pc:docMk/>
            <pc:sldMk cId="2963411385" sldId="267"/>
            <ac:picMk id="7" creationId="{51DCFB18-D565-688E-62B0-4B8ACFBB150D}"/>
          </ac:picMkLst>
        </pc:picChg>
      </pc:sldChg>
      <pc:sldChg chg="modSp add del">
        <pc:chgData name="Shelagh Ellis Dorn" userId="c9d3a9da-05e9-4f86-88ce-7a292c97cc56" providerId="ADAL" clId="{95F21D04-AE4D-48FB-AE6F-BDC7E157B91F}" dt="2024-11-08T15:17:09.479" v="23"/>
        <pc:sldMkLst>
          <pc:docMk/>
          <pc:sldMk cId="3433862234" sldId="268"/>
        </pc:sldMkLst>
        <pc:spChg chg="mod">
          <ac:chgData name="Shelagh Ellis Dorn" userId="c9d3a9da-05e9-4f86-88ce-7a292c97cc56" providerId="ADAL" clId="{95F21D04-AE4D-48FB-AE6F-BDC7E157B91F}" dt="2024-11-08T15:17:05.804" v="22"/>
          <ac:spMkLst>
            <pc:docMk/>
            <pc:sldMk cId="3433862234" sldId="268"/>
            <ac:spMk id="2" creationId="{0F867630-A384-3DCB-5751-0F124F1E39F5}"/>
          </ac:spMkLst>
        </pc:spChg>
      </pc:sldChg>
      <pc:sldChg chg="modSp add del">
        <pc:chgData name="Shelagh Ellis Dorn" userId="c9d3a9da-05e9-4f86-88ce-7a292c97cc56" providerId="ADAL" clId="{95F21D04-AE4D-48FB-AE6F-BDC7E157B91F}" dt="2024-11-08T15:16:59.191" v="21"/>
        <pc:sldMkLst>
          <pc:docMk/>
          <pc:sldMk cId="3549470030" sldId="268"/>
        </pc:sldMkLst>
        <pc:spChg chg="mod">
          <ac:chgData name="Shelagh Ellis Dorn" userId="c9d3a9da-05e9-4f86-88ce-7a292c97cc56" providerId="ADAL" clId="{95F21D04-AE4D-48FB-AE6F-BDC7E157B91F}" dt="2024-11-08T15:16:51.349" v="20"/>
          <ac:spMkLst>
            <pc:docMk/>
            <pc:sldMk cId="3549470030" sldId="268"/>
            <ac:spMk id="2" creationId="{A23BCFC2-398A-A4B3-2A0E-DDF7B8C861B8}"/>
          </ac:spMkLst>
        </pc:spChg>
      </pc:sldChg>
      <pc:sldChg chg="modSp mod">
        <pc:chgData name="Shelagh Ellis Dorn" userId="c9d3a9da-05e9-4f86-88ce-7a292c97cc56" providerId="ADAL" clId="{95F21D04-AE4D-48FB-AE6F-BDC7E157B91F}" dt="2024-11-08T19:51:15.330" v="173" actId="962"/>
        <pc:sldMkLst>
          <pc:docMk/>
          <pc:sldMk cId="3914646617" sldId="268"/>
        </pc:sldMkLst>
        <pc:spChg chg="mod">
          <ac:chgData name="Shelagh Ellis Dorn" userId="c9d3a9da-05e9-4f86-88ce-7a292c97cc56" providerId="ADAL" clId="{95F21D04-AE4D-48FB-AE6F-BDC7E157B91F}" dt="2024-11-08T19:50:29.444" v="170" actId="962"/>
          <ac:spMkLst>
            <pc:docMk/>
            <pc:sldMk cId="3914646617" sldId="268"/>
            <ac:spMk id="8" creationId="{073FA117-95DE-4933-6EF6-29C7DC36CCAB}"/>
          </ac:spMkLst>
        </pc:spChg>
        <pc:picChg chg="mod">
          <ac:chgData name="Shelagh Ellis Dorn" userId="c9d3a9da-05e9-4f86-88ce-7a292c97cc56" providerId="ADAL" clId="{95F21D04-AE4D-48FB-AE6F-BDC7E157B91F}" dt="2024-11-08T19:51:15.330" v="173" actId="962"/>
          <ac:picMkLst>
            <pc:docMk/>
            <pc:sldMk cId="3914646617" sldId="268"/>
            <ac:picMk id="7" creationId="{5115451A-9C65-2E50-3470-3C57D2EB3228}"/>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[2020-2023JUNE.xlsx]Sheet2!PivotTable3</c:name>
    <c:fmtId val="-1"/>
  </c:pivotSource>
  <c:chart>
    <c:autoTitleDeleted val="1"/>
    <c:pivotFmts>
      <c:pivotFmt>
        <c:idx val="0"/>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
        <c:spPr>
          <a:solidFill>
            <a:schemeClr val="accent1"/>
          </a:solidFill>
          <a:ln w="19050">
            <a:solidFill>
              <a:schemeClr val="lt1"/>
            </a:solidFill>
          </a:ln>
          <a:effectLst/>
        </c:spPr>
        <c:dLbl>
          <c:idx val="0"/>
          <c:layout>
            <c:manualLayout>
              <c:x val="9.998031496062992E-3"/>
              <c:y val="1.325933216681248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2"/>
        <c:spPr>
          <a:solidFill>
            <a:schemeClr val="accent1"/>
          </a:solidFill>
          <a:ln w="19050">
            <a:solidFill>
              <a:schemeClr val="lt1"/>
            </a:solidFill>
          </a:ln>
          <a:effectLst/>
        </c:spPr>
        <c:dLbl>
          <c:idx val="0"/>
          <c:layout>
            <c:manualLayout>
              <c:x val="1.5249343832020998E-2"/>
              <c:y val="1.905402449693788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3"/>
        <c:spPr>
          <a:solidFill>
            <a:schemeClr val="accent1"/>
          </a:solidFill>
          <a:ln w="19050">
            <a:solidFill>
              <a:schemeClr val="lt1"/>
            </a:solidFill>
          </a:ln>
          <a:effectLst/>
        </c:spPr>
        <c:dLbl>
          <c:idx val="0"/>
          <c:layout>
            <c:manualLayout>
              <c:x val="2.2855424321959754E-3"/>
              <c:y val="-1.71635316418780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4"/>
        <c:spPr>
          <a:solidFill>
            <a:schemeClr val="accent1"/>
          </a:solidFill>
          <a:ln w="19050">
            <a:solidFill>
              <a:schemeClr val="lt1"/>
            </a:solidFill>
          </a:ln>
          <a:effectLst/>
        </c:spPr>
        <c:dLbl>
          <c:idx val="0"/>
          <c:layout>
            <c:manualLayout>
              <c:x val="6.7651684782340057E-2"/>
              <c:y val="-2.906113799995184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5"/>
        <c:spPr>
          <a:solidFill>
            <a:schemeClr val="accent1"/>
          </a:solidFill>
          <a:ln w="19050">
            <a:solidFill>
              <a:schemeClr val="lt1"/>
            </a:solidFill>
          </a:ln>
          <a:effectLst/>
        </c:spPr>
        <c:dLbl>
          <c:idx val="0"/>
          <c:layout>
            <c:manualLayout>
              <c:x val="1.0243766404199476E-2"/>
              <c:y val="-5.740485564304462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6"/>
        <c:spPr>
          <a:solidFill>
            <a:schemeClr val="accent1"/>
          </a:solidFill>
          <a:ln w="19050">
            <a:solidFill>
              <a:schemeClr val="lt1"/>
            </a:solidFill>
          </a:ln>
          <a:effectLst/>
        </c:spPr>
        <c:dLbl>
          <c:idx val="0"/>
          <c:layout>
            <c:manualLayout>
              <c:x val="-8.3928209538779407E-3"/>
              <c:y val="-2.230537696549399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7"/>
        <c:spPr>
          <a:solidFill>
            <a:schemeClr val="accent1"/>
          </a:solidFill>
          <a:ln w="19050">
            <a:solidFill>
              <a:schemeClr val="lt1"/>
            </a:solidFill>
          </a:ln>
          <a:effectLst/>
        </c:spPr>
        <c:dLbl>
          <c:idx val="0"/>
          <c:layout>
            <c:manualLayout>
              <c:x val="-3.0492261913588486E-2"/>
              <c:y val="-5.592076219830319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8"/>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9"/>
        <c:spPr>
          <a:solidFill>
            <a:schemeClr val="accent1"/>
          </a:solidFill>
          <a:ln w="19050">
            <a:solidFill>
              <a:schemeClr val="lt1"/>
            </a:solidFill>
          </a:ln>
          <a:effectLst/>
        </c:spPr>
        <c:dLbl>
          <c:idx val="0"/>
          <c:layout>
            <c:manualLayout>
              <c:x val="-8.3928209538779407E-3"/>
              <c:y val="-2.230537696549399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0"/>
        <c:spPr>
          <a:solidFill>
            <a:schemeClr val="accent1"/>
          </a:solidFill>
          <a:ln w="19050">
            <a:solidFill>
              <a:schemeClr val="lt1"/>
            </a:solidFill>
          </a:ln>
          <a:effectLst/>
        </c:spPr>
        <c:dLbl>
          <c:idx val="0"/>
          <c:layout>
            <c:manualLayout>
              <c:x val="1.5249343832020998E-2"/>
              <c:y val="1.905402449693788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1"/>
        <c:spPr>
          <a:solidFill>
            <a:schemeClr val="accent1"/>
          </a:solidFill>
          <a:ln w="19050">
            <a:solidFill>
              <a:schemeClr val="lt1"/>
            </a:solidFill>
          </a:ln>
          <a:effectLst/>
        </c:spPr>
        <c:dLbl>
          <c:idx val="0"/>
          <c:layout>
            <c:manualLayout>
              <c:x val="1.0243766404199476E-2"/>
              <c:y val="-5.740485564304462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2"/>
        <c:spPr>
          <a:solidFill>
            <a:schemeClr val="accent1"/>
          </a:solidFill>
          <a:ln w="19050">
            <a:solidFill>
              <a:schemeClr val="lt1"/>
            </a:solidFill>
          </a:ln>
          <a:effectLst/>
        </c:spPr>
        <c:dLbl>
          <c:idx val="0"/>
          <c:layout>
            <c:manualLayout>
              <c:x val="6.7651684782340057E-2"/>
              <c:y val="-2.906113799995184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3"/>
        <c:spPr>
          <a:solidFill>
            <a:schemeClr val="accent1"/>
          </a:solidFill>
          <a:ln w="19050">
            <a:solidFill>
              <a:schemeClr val="lt1"/>
            </a:solidFill>
          </a:ln>
          <a:effectLst/>
        </c:spPr>
        <c:dLbl>
          <c:idx val="0"/>
          <c:layout>
            <c:manualLayout>
              <c:x val="-3.0492261913588486E-2"/>
              <c:y val="-5.592076219830319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4"/>
        <c:spPr>
          <a:solidFill>
            <a:schemeClr val="accent1"/>
          </a:solidFill>
          <a:ln w="19050">
            <a:solidFill>
              <a:schemeClr val="lt1"/>
            </a:solidFill>
          </a:ln>
          <a:effectLst/>
        </c:spPr>
        <c:dLbl>
          <c:idx val="0"/>
          <c:layout>
            <c:manualLayout>
              <c:x val="2.2855424321959754E-3"/>
              <c:y val="-1.71635316418780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5"/>
        <c:spPr>
          <a:solidFill>
            <a:schemeClr val="accent1"/>
          </a:solidFill>
          <a:ln w="19050">
            <a:solidFill>
              <a:schemeClr val="lt1"/>
            </a:solidFill>
          </a:ln>
          <a:effectLst/>
        </c:spPr>
        <c:dLbl>
          <c:idx val="0"/>
          <c:layout>
            <c:manualLayout>
              <c:x val="9.998031496062992E-3"/>
              <c:y val="1.325933216681248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6"/>
        <c:spPr>
          <a:solidFill>
            <a:schemeClr val="accent1"/>
          </a:solidFill>
          <a:ln w="19050">
            <a:solidFill>
              <a:schemeClr val="lt1"/>
            </a:solid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7"/>
        <c:spPr>
          <a:solidFill>
            <a:schemeClr val="accent1"/>
          </a:solidFill>
          <a:ln w="19050">
            <a:solidFill>
              <a:schemeClr val="lt1"/>
            </a:solidFill>
          </a:ln>
          <a:effectLst/>
        </c:spPr>
        <c:dLbl>
          <c:idx val="0"/>
          <c:layout>
            <c:manualLayout>
              <c:x val="-8.3928209538779407E-3"/>
              <c:y val="-2.230537696549399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8"/>
        <c:spPr>
          <a:solidFill>
            <a:schemeClr val="accent1"/>
          </a:solidFill>
          <a:ln w="19050">
            <a:solidFill>
              <a:schemeClr val="lt1"/>
            </a:solidFill>
          </a:ln>
          <a:effectLst/>
        </c:spPr>
        <c:dLbl>
          <c:idx val="0"/>
          <c:layout>
            <c:manualLayout>
              <c:x val="1.5249343832020998E-2"/>
              <c:y val="1.905402449693788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19"/>
        <c:spPr>
          <a:solidFill>
            <a:schemeClr val="accent1"/>
          </a:solidFill>
          <a:ln w="19050">
            <a:solidFill>
              <a:schemeClr val="lt1"/>
            </a:solidFill>
          </a:ln>
          <a:effectLst/>
        </c:spPr>
        <c:dLbl>
          <c:idx val="0"/>
          <c:layout>
            <c:manualLayout>
              <c:x val="1.0243766404199476E-2"/>
              <c:y val="-5.740485564304462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20"/>
        <c:spPr>
          <a:solidFill>
            <a:schemeClr val="accent1"/>
          </a:solidFill>
          <a:ln w="19050">
            <a:solidFill>
              <a:schemeClr val="lt1"/>
            </a:solidFill>
          </a:ln>
          <a:effectLst/>
        </c:spPr>
        <c:dLbl>
          <c:idx val="0"/>
          <c:layout>
            <c:manualLayout>
              <c:x val="6.7651684782340057E-2"/>
              <c:y val="-2.9061137999951841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21"/>
        <c:spPr>
          <a:solidFill>
            <a:schemeClr val="accent1"/>
          </a:solidFill>
          <a:ln w="19050">
            <a:solidFill>
              <a:schemeClr val="lt1"/>
            </a:solidFill>
          </a:ln>
          <a:effectLst/>
        </c:spPr>
        <c:dLbl>
          <c:idx val="0"/>
          <c:layout>
            <c:manualLayout>
              <c:x val="-3.0492261913588486E-2"/>
              <c:y val="-5.5920762198303192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22"/>
        <c:spPr>
          <a:solidFill>
            <a:schemeClr val="accent1"/>
          </a:solidFill>
          <a:ln w="19050">
            <a:solidFill>
              <a:schemeClr val="lt1"/>
            </a:solidFill>
          </a:ln>
          <a:effectLst/>
        </c:spPr>
        <c:dLbl>
          <c:idx val="0"/>
          <c:layout>
            <c:manualLayout>
              <c:x val="2.2855424321959754E-3"/>
              <c:y val="-1.7163531641878099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
        <c:idx val="23"/>
        <c:spPr>
          <a:solidFill>
            <a:schemeClr val="accent1"/>
          </a:solidFill>
          <a:ln w="19050">
            <a:solidFill>
              <a:schemeClr val="lt1"/>
            </a:solidFill>
          </a:ln>
          <a:effectLst/>
        </c:spPr>
        <c:dLbl>
          <c:idx val="0"/>
          <c:layout>
            <c:manualLayout>
              <c:x val="9.998031496062992E-3"/>
              <c:y val="1.3259332166812483E-2"/>
            </c:manualLayout>
          </c:layout>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Lst>
        </c:dLbl>
      </c:pivotFmt>
    </c:pivotFmts>
    <c:plotArea>
      <c:layout/>
      <c:pieChart>
        <c:varyColors val="1"/>
        <c:ser>
          <c:idx val="0"/>
          <c:order val="0"/>
          <c:tx>
            <c:strRef>
              <c:f>Sheet2!$O$1</c:f>
              <c:strCache>
                <c:ptCount val="1"/>
                <c:pt idx="0">
                  <c:v>Total</c:v>
                </c:pt>
              </c:strCache>
            </c:strRef>
          </c:tx>
          <c:explosion val="8"/>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CB-4257-9E21-268A372A8A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CB-4257-9E21-268A372A8A9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CB-4257-9E21-268A372A8A9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CB-4257-9E21-268A372A8A9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8CB-4257-9E21-268A372A8A91}"/>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8CB-4257-9E21-268A372A8A91}"/>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8CB-4257-9E21-268A372A8A91}"/>
              </c:ext>
            </c:extLst>
          </c:dPt>
          <c:dLbls>
            <c:dLbl>
              <c:idx val="0"/>
              <c:layout>
                <c:manualLayout>
                  <c:x val="-8.3928209538779407E-3"/>
                  <c:y val="-2.23053769654939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CB-4257-9E21-268A372A8A91}"/>
                </c:ext>
              </c:extLst>
            </c:dLbl>
            <c:dLbl>
              <c:idx val="1"/>
              <c:layout>
                <c:manualLayout>
                  <c:x val="1.5249343832020998E-2"/>
                  <c:y val="1.905402449693788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8CB-4257-9E21-268A372A8A91}"/>
                </c:ext>
              </c:extLst>
            </c:dLbl>
            <c:dLbl>
              <c:idx val="2"/>
              <c:layout>
                <c:manualLayout>
                  <c:x val="1.0243766404199476E-2"/>
                  <c:y val="-5.740485564304462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CB-4257-9E21-268A372A8A91}"/>
                </c:ext>
              </c:extLst>
            </c:dLbl>
            <c:dLbl>
              <c:idx val="3"/>
              <c:layout>
                <c:manualLayout>
                  <c:x val="6.7651684782340057E-2"/>
                  <c:y val="-2.906113799995184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CB-4257-9E21-268A372A8A91}"/>
                </c:ext>
              </c:extLst>
            </c:dLbl>
            <c:dLbl>
              <c:idx val="4"/>
              <c:layout>
                <c:manualLayout>
                  <c:x val="-3.0492261913588486E-2"/>
                  <c:y val="-5.592076219830319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8CB-4257-9E21-268A372A8A91}"/>
                </c:ext>
              </c:extLst>
            </c:dLbl>
            <c:dLbl>
              <c:idx val="5"/>
              <c:layout>
                <c:manualLayout>
                  <c:x val="2.2855424321959754E-3"/>
                  <c:y val="-1.716353164187809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8CB-4257-9E21-268A372A8A91}"/>
                </c:ext>
              </c:extLst>
            </c:dLbl>
            <c:dLbl>
              <c:idx val="6"/>
              <c:layout>
                <c:manualLayout>
                  <c:x val="1.5438966868271458E-3"/>
                  <c:y val="-2.176434007195028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8CB-4257-9E21-268A372A8A9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extLst>
          </c:dLbls>
          <c:cat>
            <c:strRef>
              <c:f>Sheet2!$N$2:$N$9</c:f>
              <c:strCache>
                <c:ptCount val="7"/>
                <c:pt idx="0">
                  <c:v>Sunday</c:v>
                </c:pt>
                <c:pt idx="1">
                  <c:v>Monday</c:v>
                </c:pt>
                <c:pt idx="2">
                  <c:v>Tuesday</c:v>
                </c:pt>
                <c:pt idx="3">
                  <c:v>Wednesday</c:v>
                </c:pt>
                <c:pt idx="4">
                  <c:v>Thursday</c:v>
                </c:pt>
                <c:pt idx="5">
                  <c:v>Friday</c:v>
                </c:pt>
                <c:pt idx="6">
                  <c:v>Saturday</c:v>
                </c:pt>
              </c:strCache>
            </c:strRef>
          </c:cat>
          <c:val>
            <c:numRef>
              <c:f>Sheet2!$O$2:$O$9</c:f>
              <c:numCache>
                <c:formatCode>General</c:formatCode>
                <c:ptCount val="7"/>
                <c:pt idx="0">
                  <c:v>16</c:v>
                </c:pt>
                <c:pt idx="1">
                  <c:v>23</c:v>
                </c:pt>
                <c:pt idx="2">
                  <c:v>25</c:v>
                </c:pt>
                <c:pt idx="3">
                  <c:v>27</c:v>
                </c:pt>
                <c:pt idx="4">
                  <c:v>20</c:v>
                </c:pt>
                <c:pt idx="5">
                  <c:v>38</c:v>
                </c:pt>
                <c:pt idx="6">
                  <c:v>21</c:v>
                </c:pt>
              </c:numCache>
            </c:numRef>
          </c:val>
          <c:extLst>
            <c:ext xmlns:c16="http://schemas.microsoft.com/office/drawing/2014/chart" uri="{C3380CC4-5D6E-409C-BE32-E72D297353CC}">
              <c16:uniqueId val="{0000000E-08CB-4257-9E21-268A372A8A9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Data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A1E4-19FC-70F0-BF41-EA80FEB001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5C46B9-FB20-5913-C651-15471BD2B4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79B95-8BFD-ED3E-48AA-E61BF3CF78C3}"/>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5" name="Footer Placeholder 4">
            <a:extLst>
              <a:ext uri="{FF2B5EF4-FFF2-40B4-BE49-F238E27FC236}">
                <a16:creationId xmlns:a16="http://schemas.microsoft.com/office/drawing/2014/main" id="{478E5FAE-8D59-7FDB-5A05-7B777E5E8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E219F-658F-C702-F884-56AC67CFA769}"/>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440782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12179-797D-87D6-0F6E-23578E95E4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B73BCA-F879-4F94-1B49-D5318D508C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9FDE7-F0FA-64A8-DD13-EAB1C98531DD}"/>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5" name="Footer Placeholder 4">
            <a:extLst>
              <a:ext uri="{FF2B5EF4-FFF2-40B4-BE49-F238E27FC236}">
                <a16:creationId xmlns:a16="http://schemas.microsoft.com/office/drawing/2014/main" id="{0326C5D0-E726-D64C-A022-0C7E1DEFDF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F1A64-C5AB-9078-11CA-DC693AB5CFAA}"/>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1427403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B3D097-01ED-EC05-99A3-A65ED5BD0A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DFC3B9-B3DE-EF5A-B88C-4CD0063066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2AE39-0C29-7A7B-6767-E049FB14DE92}"/>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5" name="Footer Placeholder 4">
            <a:extLst>
              <a:ext uri="{FF2B5EF4-FFF2-40B4-BE49-F238E27FC236}">
                <a16:creationId xmlns:a16="http://schemas.microsoft.com/office/drawing/2014/main" id="{C9488872-AF90-A98B-E309-D7444FC4C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3EBBBB-75EB-57C4-985D-CA34D32DB65D}"/>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206106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542C5-CBFE-EDE9-6524-816616A89D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7589B3-6A9E-11BD-7BF7-A601AB26CD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5D2267-66C2-0485-41FB-2AC7EF141B30}"/>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5" name="Footer Placeholder 4">
            <a:extLst>
              <a:ext uri="{FF2B5EF4-FFF2-40B4-BE49-F238E27FC236}">
                <a16:creationId xmlns:a16="http://schemas.microsoft.com/office/drawing/2014/main" id="{488FA1B1-7E21-88F3-D36A-CE14EAA76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46DBD-E409-784E-7361-B7FF08BB99B6}"/>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209882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E5D6A-A821-4DE8-D650-C00E1BD794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6C6D1D-72CD-42F8-8304-C049D34C52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91FB03-1744-1063-62E9-3EE297F1E0FD}"/>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5" name="Footer Placeholder 4">
            <a:extLst>
              <a:ext uri="{FF2B5EF4-FFF2-40B4-BE49-F238E27FC236}">
                <a16:creationId xmlns:a16="http://schemas.microsoft.com/office/drawing/2014/main" id="{15C9BC48-831D-6E64-0085-3ADA51493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B7A6F-882A-094B-4918-32008D68BE9D}"/>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413717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2FD1C-86E0-C2E0-89E9-6AEA21513C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EBAB6D-4BC8-5CD4-1B34-8602640924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BAE033-3C5F-9991-36CE-AFB5577815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BC8271-A569-1C70-F746-E57029B5D505}"/>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6" name="Footer Placeholder 5">
            <a:extLst>
              <a:ext uri="{FF2B5EF4-FFF2-40B4-BE49-F238E27FC236}">
                <a16:creationId xmlns:a16="http://schemas.microsoft.com/office/drawing/2014/main" id="{C86D8C3C-6E6E-9C2F-B586-4460ACB037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538E8D-F3F7-E956-8E77-07AB532B3B8F}"/>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4068212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2129-44D9-0DA2-99DF-BEFD91D2C1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E8283A-8D6A-7D56-ED37-33BC938040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78B7AA-FA1D-DE6A-12CF-70185D10B8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198850-3869-90FB-DB39-736D083FA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6E5E82-5042-5C6C-51F2-F7A7C7BA6B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BFC1EE-A1B0-3CC2-8699-9B9F625AE558}"/>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8" name="Footer Placeholder 7">
            <a:extLst>
              <a:ext uri="{FF2B5EF4-FFF2-40B4-BE49-F238E27FC236}">
                <a16:creationId xmlns:a16="http://schemas.microsoft.com/office/drawing/2014/main" id="{4658CA2F-9EC6-C865-6432-D31FE03AC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1D645C-D4AD-BB04-5A30-A639F580FE40}"/>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319573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C35BF-07B3-4AD1-49D3-A0E8CE883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F972C-E2CC-C382-2268-B9662E3537FE}"/>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4" name="Footer Placeholder 3">
            <a:extLst>
              <a:ext uri="{FF2B5EF4-FFF2-40B4-BE49-F238E27FC236}">
                <a16:creationId xmlns:a16="http://schemas.microsoft.com/office/drawing/2014/main" id="{6638D535-50F6-F04A-2B07-FC4A82B6C9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20A43D-0D17-85AB-0AD8-F42598E8DD6A}"/>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4216893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0BB37-DCFF-0FBA-60D9-DEC49951C20F}"/>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3" name="Footer Placeholder 2">
            <a:extLst>
              <a:ext uri="{FF2B5EF4-FFF2-40B4-BE49-F238E27FC236}">
                <a16:creationId xmlns:a16="http://schemas.microsoft.com/office/drawing/2014/main" id="{09FF742F-4906-435F-112C-79D690B393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692EF4-6D37-2707-C878-CB9D6A6E5097}"/>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3265793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7975C-3F2B-C6B6-808E-DDA70D1BDB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42F1E3-1089-9230-54B1-E52F9C8230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3724DF-3CE7-D601-B9E3-80AA9013E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FCF06-4D64-6CCE-28D5-4FD7DE8BC037}"/>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6" name="Footer Placeholder 5">
            <a:extLst>
              <a:ext uri="{FF2B5EF4-FFF2-40B4-BE49-F238E27FC236}">
                <a16:creationId xmlns:a16="http://schemas.microsoft.com/office/drawing/2014/main" id="{C6634B82-F0F4-F9BF-C1AB-1FD60511F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DE0861-62AE-E5AE-8BBE-98DCF2E8A227}"/>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4189984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2CBF8-6DFE-89B2-1DF8-01E87F3479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256C05-29B3-1907-5A55-766CA8D0F9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2F0EDE-4199-B24B-AD68-F8F1AA4C1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6F9F7-7982-C76E-0E44-79E5F88915B1}"/>
              </a:ext>
            </a:extLst>
          </p:cNvPr>
          <p:cNvSpPr>
            <a:spLocks noGrp="1"/>
          </p:cNvSpPr>
          <p:nvPr>
            <p:ph type="dt" sz="half" idx="10"/>
          </p:nvPr>
        </p:nvSpPr>
        <p:spPr/>
        <p:txBody>
          <a:bodyPr/>
          <a:lstStyle/>
          <a:p>
            <a:fld id="{F78B98FF-A9E6-484D-B4E4-FD3645A9A597}" type="datetimeFigureOut">
              <a:rPr lang="en-US" smtClean="0"/>
              <a:t>11/8/2024</a:t>
            </a:fld>
            <a:endParaRPr lang="en-US"/>
          </a:p>
        </p:txBody>
      </p:sp>
      <p:sp>
        <p:nvSpPr>
          <p:cNvPr id="6" name="Footer Placeholder 5">
            <a:extLst>
              <a:ext uri="{FF2B5EF4-FFF2-40B4-BE49-F238E27FC236}">
                <a16:creationId xmlns:a16="http://schemas.microsoft.com/office/drawing/2014/main" id="{CCAF8C3C-81A4-5B70-9725-52F08954F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E54664-29F0-6A08-0ABA-0D45758C3463}"/>
              </a:ext>
            </a:extLst>
          </p:cNvPr>
          <p:cNvSpPr>
            <a:spLocks noGrp="1"/>
          </p:cNvSpPr>
          <p:nvPr>
            <p:ph type="sldNum" sz="quarter" idx="12"/>
          </p:nvPr>
        </p:nvSpPr>
        <p:spPr/>
        <p:txBody>
          <a:bodyPr/>
          <a:lstStyle/>
          <a:p>
            <a:fld id="{0C4CB230-39E2-40F9-ABD4-F3C18D5C1290}" type="slidenum">
              <a:rPr lang="en-US" smtClean="0"/>
              <a:t>‹#›</a:t>
            </a:fld>
            <a:endParaRPr lang="en-US"/>
          </a:p>
        </p:txBody>
      </p:sp>
    </p:spTree>
    <p:extLst>
      <p:ext uri="{BB962C8B-B14F-4D97-AF65-F5344CB8AC3E}">
        <p14:creationId xmlns:p14="http://schemas.microsoft.com/office/powerpoint/2010/main" val="142644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00108C-83C4-0B3C-5857-20F208EEF2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160182-71ED-3D29-4DEF-1F5E2982A7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3A3132-4465-EA8D-2210-DC0013DC9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8B98FF-A9E6-484D-B4E4-FD3645A9A597}" type="datetimeFigureOut">
              <a:rPr lang="en-US" smtClean="0"/>
              <a:t>11/8/2024</a:t>
            </a:fld>
            <a:endParaRPr lang="en-US"/>
          </a:p>
        </p:txBody>
      </p:sp>
      <p:sp>
        <p:nvSpPr>
          <p:cNvPr id="5" name="Footer Placeholder 4">
            <a:extLst>
              <a:ext uri="{FF2B5EF4-FFF2-40B4-BE49-F238E27FC236}">
                <a16:creationId xmlns:a16="http://schemas.microsoft.com/office/drawing/2014/main" id="{9C26244B-C1D7-C097-6063-46678C4E80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FD25BF9-6A23-C3F9-26C1-67F9798013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CB230-39E2-40F9-ABD4-F3C18D5C1290}" type="slidenum">
              <a:rPr lang="en-US" smtClean="0"/>
              <a:t>‹#›</a:t>
            </a:fld>
            <a:endParaRPr lang="en-US"/>
          </a:p>
        </p:txBody>
      </p:sp>
    </p:spTree>
    <p:extLst>
      <p:ext uri="{BB962C8B-B14F-4D97-AF65-F5344CB8AC3E}">
        <p14:creationId xmlns:p14="http://schemas.microsoft.com/office/powerpoint/2010/main" val="3252756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B5D97E-CB10-0CAF-2163-455EFEE0651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7458FA5-4D56-7664-5AB8-41A2E74FB4EE}"/>
              </a:ext>
            </a:extLst>
          </p:cNvPr>
          <p:cNvSpPr>
            <a:spLocks noGrp="1"/>
          </p:cNvSpPr>
          <p:nvPr>
            <p:ph type="ctrTitle"/>
          </p:nvPr>
        </p:nvSpPr>
        <p:spPr>
          <a:xfrm>
            <a:off x="325580" y="386872"/>
            <a:ext cx="5902499" cy="2049589"/>
          </a:xfrm>
        </p:spPr>
        <p:txBody>
          <a:bodyPr anchor="b">
            <a:normAutofit/>
          </a:bodyPr>
          <a:lstStyle/>
          <a:p>
            <a:pPr algn="l"/>
            <a:r>
              <a:rPr lang="en-US" sz="2400" dirty="0"/>
              <a:t>Cornell University Police</a:t>
            </a:r>
            <a:br>
              <a:rPr lang="en-US" sz="2400" dirty="0"/>
            </a:br>
            <a:r>
              <a:rPr lang="en-US" sz="2400" b="1" dirty="0"/>
              <a:t>Bicycle Theft Analysis</a:t>
            </a:r>
          </a:p>
        </p:txBody>
      </p:sp>
      <p:sp>
        <p:nvSpPr>
          <p:cNvPr id="5" name="Subtitle 4">
            <a:extLst>
              <a:ext uri="{FF2B5EF4-FFF2-40B4-BE49-F238E27FC236}">
                <a16:creationId xmlns:a16="http://schemas.microsoft.com/office/drawing/2014/main" id="{9F009BC4-F2CF-BB27-FEC2-88B9BEFFD4D6}"/>
              </a:ext>
            </a:extLst>
          </p:cNvPr>
          <p:cNvSpPr>
            <a:spLocks noGrp="1"/>
          </p:cNvSpPr>
          <p:nvPr>
            <p:ph type="subTitle" idx="1"/>
          </p:nvPr>
        </p:nvSpPr>
        <p:spPr>
          <a:xfrm>
            <a:off x="477980" y="4872922"/>
            <a:ext cx="4023359" cy="1208141"/>
          </a:xfrm>
        </p:spPr>
        <p:txBody>
          <a:bodyPr>
            <a:normAutofit/>
          </a:bodyPr>
          <a:lstStyle/>
          <a:p>
            <a:pPr algn="l"/>
            <a:r>
              <a:rPr lang="en-US" sz="2000"/>
              <a:t>January 1, 2020-June 1, 2023</a:t>
            </a:r>
          </a:p>
        </p:txBody>
      </p:sp>
      <p:pic>
        <p:nvPicPr>
          <p:cNvPr id="7" name="Picture 6" descr="A person in a suit riding a bicycle across campus.">
            <a:extLst>
              <a:ext uri="{FF2B5EF4-FFF2-40B4-BE49-F238E27FC236}">
                <a16:creationId xmlns:a16="http://schemas.microsoft.com/office/drawing/2014/main" id="{5115451A-9C65-2E50-3470-3C57D2EB3228}"/>
              </a:ext>
            </a:extLst>
          </p:cNvPr>
          <p:cNvPicPr>
            <a:picLocks noChangeAspect="1"/>
          </p:cNvPicPr>
          <p:nvPr/>
        </p:nvPicPr>
        <p:blipFill rotWithShape="1">
          <a:blip r:embed="rId2"/>
          <a:srcRect l="6743" t="9091" r="28621"/>
          <a:stretch/>
        </p:blipFill>
        <p:spPr>
          <a:xfrm>
            <a:off x="3702163" y="73582"/>
            <a:ext cx="8668512" cy="6857990"/>
          </a:xfrm>
          <a:prstGeom prst="rect">
            <a:avLst/>
          </a:prstGeom>
          <a:effectLst>
            <a:softEdge rad="990600"/>
          </a:effectLst>
        </p:spPr>
      </p:pic>
      <p:sp>
        <p:nvSpPr>
          <p:cNvPr id="8" name="Rectangle 7">
            <a:extLst>
              <a:ext uri="{FF2B5EF4-FFF2-40B4-BE49-F238E27FC236}">
                <a16:creationId xmlns:a16="http://schemas.microsoft.com/office/drawing/2014/main" id="{073FA117-95DE-4933-6EF6-29C7DC36CCAB}"/>
              </a:ext>
              <a:ext uri="{C183D7F6-B498-43B3-948B-1728B52AA6E4}">
                <adec:decorative xmlns:adec="http://schemas.microsoft.com/office/drawing/2017/decorative" val="1"/>
              </a:ext>
            </a:extLst>
          </p:cNvPr>
          <p:cNvSpPr/>
          <p:nvPr/>
        </p:nvSpPr>
        <p:spPr>
          <a:xfrm>
            <a:off x="467820" y="625683"/>
            <a:ext cx="3027220" cy="1512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464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5AF682-6954-EA5E-D432-5B5687A112CF}"/>
              </a:ext>
            </a:extLst>
          </p:cNvPr>
          <p:cNvSpPr>
            <a:spLocks noGrp="1"/>
          </p:cNvSpPr>
          <p:nvPr>
            <p:ph type="ctrTitle"/>
          </p:nvPr>
        </p:nvSpPr>
        <p:spPr>
          <a:xfrm>
            <a:off x="325580" y="386872"/>
            <a:ext cx="5902499" cy="2049589"/>
          </a:xfrm>
        </p:spPr>
        <p:txBody>
          <a:bodyPr anchor="b">
            <a:normAutofit/>
          </a:bodyPr>
          <a:lstStyle/>
          <a:p>
            <a:pPr algn="l"/>
            <a:r>
              <a:rPr lang="en-US" sz="2400" dirty="0"/>
              <a:t>Cornell University Police</a:t>
            </a:r>
            <a:br>
              <a:rPr lang="en-US" sz="2400" dirty="0"/>
            </a:br>
            <a:r>
              <a:rPr lang="en-US" sz="2400" b="1" dirty="0"/>
              <a:t>2.5 Years of Bicycle Theft Analysis</a:t>
            </a:r>
          </a:p>
        </p:txBody>
      </p:sp>
      <p:sp>
        <p:nvSpPr>
          <p:cNvPr id="5" name="Subtitle 4">
            <a:extLst>
              <a:ext uri="{FF2B5EF4-FFF2-40B4-BE49-F238E27FC236}">
                <a16:creationId xmlns:a16="http://schemas.microsoft.com/office/drawing/2014/main" id="{6E26C5DE-A3A1-EFA6-0E92-FEC414902926}"/>
              </a:ext>
            </a:extLst>
          </p:cNvPr>
          <p:cNvSpPr>
            <a:spLocks noGrp="1"/>
          </p:cNvSpPr>
          <p:nvPr>
            <p:ph type="subTitle" idx="1"/>
          </p:nvPr>
        </p:nvSpPr>
        <p:spPr>
          <a:xfrm>
            <a:off x="325580" y="4139514"/>
            <a:ext cx="4023359" cy="1841156"/>
          </a:xfrm>
        </p:spPr>
        <p:txBody>
          <a:bodyPr>
            <a:normAutofit lnSpcReduction="10000"/>
          </a:bodyPr>
          <a:lstStyle/>
          <a:p>
            <a:pPr algn="l"/>
            <a:r>
              <a:rPr lang="en-US" sz="2000" dirty="0"/>
              <a:t>January 1, 2020-June 1, 2023</a:t>
            </a:r>
          </a:p>
          <a:p>
            <a:pPr algn="l"/>
            <a:endParaRPr lang="en-US" sz="2000" dirty="0"/>
          </a:p>
          <a:p>
            <a:pPr algn="l"/>
            <a:endParaRPr lang="en-US" sz="2000" dirty="0"/>
          </a:p>
          <a:p>
            <a:pPr algn="l"/>
            <a:r>
              <a:rPr lang="en-US" sz="2000" dirty="0"/>
              <a:t>Shelagh Dorn, PhD</a:t>
            </a:r>
          </a:p>
          <a:p>
            <a:pPr algn="l"/>
            <a:r>
              <a:rPr lang="en-US" sz="2000" dirty="0"/>
              <a:t>Cornell Public Safety - Analysis</a:t>
            </a:r>
          </a:p>
        </p:txBody>
      </p:sp>
      <p:sp>
        <p:nvSpPr>
          <p:cNvPr id="8" name="Rectangle 7">
            <a:extLst>
              <a:ext uri="{FF2B5EF4-FFF2-40B4-BE49-F238E27FC236}">
                <a16:creationId xmlns:a16="http://schemas.microsoft.com/office/drawing/2014/main" id="{C1C86351-5DE2-2AF9-DBF3-3BFAA883B3C7}"/>
              </a:ext>
              <a:ext uri="{C183D7F6-B498-43B3-948B-1728B52AA6E4}">
                <adec:decorative xmlns:adec="http://schemas.microsoft.com/office/drawing/2017/decorative" val="1"/>
              </a:ext>
            </a:extLst>
          </p:cNvPr>
          <p:cNvSpPr/>
          <p:nvPr/>
        </p:nvSpPr>
        <p:spPr>
          <a:xfrm>
            <a:off x="467820" y="625683"/>
            <a:ext cx="3027220" cy="1512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3411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99E3D4-AEFD-CDEB-2485-6321459CF038}"/>
              </a:ext>
            </a:extLst>
          </p:cNvPr>
          <p:cNvSpPr>
            <a:spLocks noGrp="1"/>
          </p:cNvSpPr>
          <p:nvPr>
            <p:ph type="title"/>
          </p:nvPr>
        </p:nvSpPr>
        <p:spPr>
          <a:xfrm>
            <a:off x="838200" y="668377"/>
            <a:ext cx="10515600" cy="794663"/>
          </a:xfrm>
        </p:spPr>
        <p:txBody>
          <a:bodyPr vert="horz" lIns="91440" tIns="45720" rIns="91440" bIns="45720" rtlCol="0" anchor="ctr">
            <a:normAutofit/>
          </a:bodyPr>
          <a:lstStyle/>
          <a:p>
            <a:r>
              <a:rPr lang="en-US" sz="2800" b="1" kern="1200" dirty="0">
                <a:solidFill>
                  <a:schemeClr val="tx1"/>
                </a:solidFill>
                <a:latin typeface="+mj-lt"/>
                <a:ea typeface="+mj-ea"/>
                <a:cs typeface="+mj-cs"/>
              </a:rPr>
              <a:t>Analysis</a:t>
            </a:r>
          </a:p>
        </p:txBody>
      </p:sp>
      <p:sp>
        <p:nvSpPr>
          <p:cNvPr id="3" name="Content Placeholder 2">
            <a:extLst>
              <a:ext uri="{FF2B5EF4-FFF2-40B4-BE49-F238E27FC236}">
                <a16:creationId xmlns:a16="http://schemas.microsoft.com/office/drawing/2014/main" id="{2EA78AD8-009E-E9B2-D0F0-1C8FCAD32BE6}"/>
              </a:ext>
            </a:extLst>
          </p:cNvPr>
          <p:cNvSpPr>
            <a:spLocks noGrp="1"/>
          </p:cNvSpPr>
          <p:nvPr>
            <p:ph idx="1"/>
          </p:nvPr>
        </p:nvSpPr>
        <p:spPr>
          <a:xfrm>
            <a:off x="1105916" y="1547536"/>
            <a:ext cx="9826244" cy="4121744"/>
          </a:xfrm>
        </p:spPr>
        <p:txBody>
          <a:bodyPr vert="horz" lIns="91440" tIns="45720" rIns="91440" bIns="45720" rtlCol="0">
            <a:normAutofit/>
          </a:bodyPr>
          <a:lstStyle/>
          <a:p>
            <a:r>
              <a:rPr lang="en-US" sz="2000" dirty="0"/>
              <a:t>Thefts are most prevalent from North Campus dorms (Dickson, Hu, and Donlon) and RPCC </a:t>
            </a:r>
          </a:p>
          <a:p>
            <a:r>
              <a:rPr lang="en-US" sz="2000" dirty="0"/>
              <a:t>On Central Campus: Milstein and Carpenter Halls and Uris Library</a:t>
            </a:r>
          </a:p>
          <a:p>
            <a:r>
              <a:rPr lang="en-US" sz="2000" dirty="0"/>
              <a:t>On West Campus, Becker House</a:t>
            </a:r>
          </a:p>
          <a:p>
            <a:pPr marL="0"/>
            <a:endParaRPr lang="en-US" sz="2000" dirty="0"/>
          </a:p>
          <a:p>
            <a:r>
              <a:rPr lang="en-US" sz="2000" dirty="0"/>
              <a:t>170 thefts of unsecured and secured bikes occurred</a:t>
            </a:r>
          </a:p>
          <a:p>
            <a:pPr lvl="1"/>
            <a:r>
              <a:rPr lang="en-US" sz="2000" dirty="0"/>
              <a:t>Averages 5 bikes per month (6 bikes/month during the 2022-2023 school year)</a:t>
            </a:r>
          </a:p>
          <a:p>
            <a:pPr lvl="1"/>
            <a:r>
              <a:rPr lang="en-US" sz="2000" dirty="0"/>
              <a:t>Most secured bikes that were stolen had cable locks that were easily cut</a:t>
            </a:r>
          </a:p>
          <a:p>
            <a:pPr lvl="1"/>
            <a:r>
              <a:rPr lang="en-US" sz="2000" dirty="0"/>
              <a:t>Some secured bikes were stolen from bike rooms</a:t>
            </a:r>
          </a:p>
          <a:p>
            <a:pPr lvl="1"/>
            <a:r>
              <a:rPr lang="en-US" sz="2000" dirty="0"/>
              <a:t>On average, bikes that were reported stolen were unchecked for about 48 hours*</a:t>
            </a:r>
          </a:p>
          <a:p>
            <a:pPr lvl="1"/>
            <a:r>
              <a:rPr lang="en-US" sz="2000" dirty="0"/>
              <a:t>During the 2022-2023 school year, the 57 bikes stolen were unchecked for 69 hours* on average</a:t>
            </a:r>
          </a:p>
          <a:p>
            <a:endParaRPr lang="en-US" sz="1300" dirty="0"/>
          </a:p>
          <a:p>
            <a:endParaRPr lang="en-US" sz="1300" dirty="0"/>
          </a:p>
        </p:txBody>
      </p:sp>
      <p:sp>
        <p:nvSpPr>
          <p:cNvPr id="4" name="TextBox 3">
            <a:extLst>
              <a:ext uri="{FF2B5EF4-FFF2-40B4-BE49-F238E27FC236}">
                <a16:creationId xmlns:a16="http://schemas.microsoft.com/office/drawing/2014/main" id="{EBBB3FD9-F80D-FB97-C76C-968021E0F1EB}"/>
              </a:ext>
            </a:extLst>
          </p:cNvPr>
          <p:cNvSpPr txBox="1"/>
          <p:nvPr/>
        </p:nvSpPr>
        <p:spPr>
          <a:xfrm>
            <a:off x="680720" y="6189623"/>
            <a:ext cx="10984738" cy="537604"/>
          </a:xfrm>
          <a:prstGeom prst="rect">
            <a:avLst/>
          </a:prstGeom>
        </p:spPr>
        <p:txBody>
          <a:bodyPr vert="horz" lIns="91440" tIns="45720" rIns="91440" bIns="45720" rtlCol="0">
            <a:normAutofit/>
          </a:bodyPr>
          <a:lstStyle/>
          <a:p>
            <a:pPr>
              <a:lnSpc>
                <a:spcPct val="90000"/>
              </a:lnSpc>
              <a:spcAft>
                <a:spcPts val="600"/>
              </a:spcAft>
            </a:pPr>
            <a:r>
              <a:rPr lang="en-US" sz="1000" dirty="0"/>
              <a:t>*outliers were removed from this analysis, including one bike that was stolen at some point during nine and a half months; and twenty-two bikes that had a start and end date/time of less than 12 minutes.</a:t>
            </a:r>
          </a:p>
        </p:txBody>
      </p:sp>
    </p:spTree>
    <p:extLst>
      <p:ext uri="{BB962C8B-B14F-4D97-AF65-F5344CB8AC3E}">
        <p14:creationId xmlns:p14="http://schemas.microsoft.com/office/powerpoint/2010/main" val="354639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FC1433D-E242-F93E-20C2-66A9657A3275}"/>
              </a:ext>
              <a:ext uri="{C183D7F6-B498-43B3-948B-1728B52AA6E4}">
                <adec:decorative xmlns:adec="http://schemas.microsoft.com/office/drawing/2017/decorative" val="1"/>
              </a:ext>
            </a:extLst>
          </p:cNvPr>
          <p:cNvSpPr/>
          <p:nvPr/>
        </p:nvSpPr>
        <p:spPr>
          <a:xfrm>
            <a:off x="208280" y="222150"/>
            <a:ext cx="11780520" cy="6413700"/>
          </a:xfrm>
          <a:prstGeom prst="rect">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E80F36-157A-728A-27D6-BE3717E6FF3F}"/>
              </a:ext>
            </a:extLst>
          </p:cNvPr>
          <p:cNvSpPr>
            <a:spLocks noGrp="1"/>
          </p:cNvSpPr>
          <p:nvPr>
            <p:ph type="title"/>
          </p:nvPr>
        </p:nvSpPr>
        <p:spPr>
          <a:xfrm>
            <a:off x="838200" y="365125"/>
            <a:ext cx="10515600" cy="1460500"/>
          </a:xfrm>
        </p:spPr>
        <p:txBody>
          <a:bodyPr/>
          <a:lstStyle/>
          <a:p>
            <a:pPr rtl="0">
              <a:defRPr sz="1400" b="0" i="0" u="none" strike="noStrike" kern="1200" spc="0" baseline="0">
                <a:solidFill>
                  <a:prstClr val="black">
                    <a:lumMod val="65000"/>
                    <a:lumOff val="35000"/>
                  </a:prstClr>
                </a:solidFill>
                <a:latin typeface="+mn-lt"/>
                <a:ea typeface="+mn-ea"/>
                <a:cs typeface="+mn-cs"/>
              </a:defRPr>
            </a:pPr>
            <a:r>
              <a:rPr lang="en-US" sz="2800" dirty="0">
                <a:ln w="0"/>
                <a:solidFill>
                  <a:sysClr val="windowText" lastClr="000000"/>
                </a:solidFill>
                <a:effectLst>
                  <a:outerShdw blurRad="38100" dist="19050" dir="2700000" algn="tl" rotWithShape="0">
                    <a:schemeClr val="dk1">
                      <a:alpha val="40000"/>
                    </a:schemeClr>
                  </a:outerShdw>
                </a:effectLst>
              </a:rPr>
              <a:t>Bicycle Theft Totals, by First Day</a:t>
            </a:r>
            <a:r>
              <a:rPr lang="en-US" sz="2800" baseline="0" dirty="0">
                <a:ln w="0"/>
                <a:solidFill>
                  <a:sysClr val="windowText" lastClr="000000"/>
                </a:solidFill>
                <a:effectLst>
                  <a:outerShdw blurRad="38100" dist="19050" dir="2700000" algn="tl" rotWithShape="0">
                    <a:schemeClr val="dk1">
                      <a:alpha val="40000"/>
                    </a:schemeClr>
                  </a:outerShdw>
                </a:effectLst>
              </a:rPr>
              <a:t> of Occurrence</a:t>
            </a:r>
            <a:br>
              <a:rPr lang="en-US" sz="2800" baseline="0" dirty="0">
                <a:ln w="0"/>
                <a:solidFill>
                  <a:sysClr val="windowText" lastClr="000000"/>
                </a:solidFill>
                <a:effectLst>
                  <a:outerShdw blurRad="38100" dist="19050" dir="2700000" algn="tl" rotWithShape="0">
                    <a:schemeClr val="dk1">
                      <a:alpha val="40000"/>
                    </a:schemeClr>
                  </a:outerShdw>
                </a:effectLst>
              </a:rPr>
            </a:br>
            <a:r>
              <a:rPr lang="en-US" sz="1600" baseline="0" dirty="0">
                <a:ln w="0"/>
                <a:solidFill>
                  <a:sysClr val="windowText" lastClr="000000"/>
                </a:solidFill>
                <a:effectLst>
                  <a:outerShdw blurRad="38100" dist="19050" dir="2700000" algn="tl" rotWithShape="0">
                    <a:schemeClr val="dk1">
                      <a:alpha val="40000"/>
                    </a:schemeClr>
                  </a:outerShdw>
                </a:effectLst>
              </a:rPr>
              <a:t>JAN 2020-MAY 2023</a:t>
            </a:r>
            <a:endParaRPr lang="en-US" sz="1600" dirty="0">
              <a:ln w="0"/>
              <a:solidFill>
                <a:sysClr val="windowText" lastClr="000000"/>
              </a:solidFill>
              <a:effectLst>
                <a:outerShdw blurRad="38100" dist="19050" dir="2700000" algn="tl" rotWithShape="0">
                  <a:schemeClr val="dk1">
                    <a:alpha val="40000"/>
                  </a:schemeClr>
                </a:outerShdw>
              </a:effectLst>
            </a:endParaRPr>
          </a:p>
        </p:txBody>
      </p:sp>
      <p:graphicFrame>
        <p:nvGraphicFramePr>
          <p:cNvPr id="4" name="Content Placeholder 3" descr="Figure: This pie chart of 170 bike thefts shows the first day of possible bike thefts based on  information provided by the complainant. We see that there are three days that are different from the other days of the week. Sundays (16 thefts) are when the fewest bikes are stolen. Fridays (38 thefts) and Wednesdays (27 thefts) are when the most bikes are stolen.">
            <a:extLst>
              <a:ext uri="{FF2B5EF4-FFF2-40B4-BE49-F238E27FC236}">
                <a16:creationId xmlns:a16="http://schemas.microsoft.com/office/drawing/2014/main" id="{8E95D700-A321-AEA3-219F-B96E1C097331}"/>
              </a:ext>
            </a:extLst>
          </p:cNvPr>
          <p:cNvGraphicFramePr>
            <a:graphicFrameLocks noGrp="1"/>
          </p:cNvGraphicFramePr>
          <p:nvPr>
            <p:ph idx="1"/>
            <p:extLst>
              <p:ext uri="{D42A27DB-BD31-4B8C-83A1-F6EECF244321}">
                <p14:modId xmlns:p14="http://schemas.microsoft.com/office/powerpoint/2010/main" val="886440393"/>
              </p:ext>
            </p:extLst>
          </p:nvPr>
        </p:nvGraphicFramePr>
        <p:xfrm>
          <a:off x="279400" y="2285882"/>
          <a:ext cx="9535160"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EECDED27-7F5F-8454-C536-7AD0FE809833}"/>
              </a:ext>
            </a:extLst>
          </p:cNvPr>
          <p:cNvSpPr txBox="1"/>
          <p:nvPr/>
        </p:nvSpPr>
        <p:spPr>
          <a:xfrm>
            <a:off x="8610600" y="1397675"/>
            <a:ext cx="3220720" cy="3416320"/>
          </a:xfrm>
          <a:prstGeom prst="rect">
            <a:avLst/>
          </a:prstGeom>
          <a:solidFill>
            <a:schemeClr val="accent1">
              <a:lumMod val="20000"/>
              <a:lumOff val="80000"/>
            </a:schemeClr>
          </a:solidFill>
        </p:spPr>
        <p:txBody>
          <a:bodyPr wrap="square" rtlCol="0">
            <a:spAutoFit/>
          </a:bodyPr>
          <a:lstStyle/>
          <a:p>
            <a:r>
              <a:rPr lang="en-US" dirty="0"/>
              <a:t>Without a more accurate start date, prevalence of theft appears to be relatively distributed throughout the week; with Friday (38) and Wednesday (27) appearing to be more popular days for theft.</a:t>
            </a:r>
          </a:p>
          <a:p>
            <a:endParaRPr lang="en-US" dirty="0"/>
          </a:p>
          <a:p>
            <a:r>
              <a:rPr lang="en-US" dirty="0"/>
              <a:t>Temporal analysis (by hour) could not be performed because most bikes were left for prolonged periods of time.</a:t>
            </a:r>
          </a:p>
        </p:txBody>
      </p:sp>
      <p:sp>
        <p:nvSpPr>
          <p:cNvPr id="5" name="TextBox 4">
            <a:extLst>
              <a:ext uri="{FF2B5EF4-FFF2-40B4-BE49-F238E27FC236}">
                <a16:creationId xmlns:a16="http://schemas.microsoft.com/office/drawing/2014/main" id="{78ED343E-2FF2-00B3-C0D1-24A06F18A2B9}"/>
              </a:ext>
              <a:ext uri="{C183D7F6-B498-43B3-948B-1728B52AA6E4}">
                <adec:decorative xmlns:adec="http://schemas.microsoft.com/office/drawing/2017/decorative" val="1"/>
              </a:ext>
            </a:extLst>
          </p:cNvPr>
          <p:cNvSpPr txBox="1"/>
          <p:nvPr/>
        </p:nvSpPr>
        <p:spPr>
          <a:xfrm>
            <a:off x="10302240" y="6123543"/>
            <a:ext cx="1534160" cy="369332"/>
          </a:xfrm>
          <a:prstGeom prst="rect">
            <a:avLst/>
          </a:prstGeom>
          <a:noFill/>
        </p:spPr>
        <p:txBody>
          <a:bodyPr wrap="square" rtlCol="0">
            <a:spAutoFit/>
          </a:bodyPr>
          <a:lstStyle/>
          <a:p>
            <a:pPr algn="r"/>
            <a:r>
              <a:rPr lang="en-US" dirty="0"/>
              <a:t># = 170</a:t>
            </a:r>
          </a:p>
        </p:txBody>
      </p:sp>
    </p:spTree>
    <p:extLst>
      <p:ext uri="{BB962C8B-B14F-4D97-AF65-F5344CB8AC3E}">
        <p14:creationId xmlns:p14="http://schemas.microsoft.com/office/powerpoint/2010/main" val="447418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046D8-0E19-A78F-6380-4D2DC55897F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11645" y="2582852"/>
            <a:ext cx="5101851" cy="142240"/>
          </a:xfrm>
          <a:prstGeom prst="rect">
            <a:avLst/>
          </a:prstGeom>
          <a:solidFill>
            <a:srgbClr val="C00000">
              <a:alpha val="89000"/>
            </a:srgbClr>
          </a:solidFill>
          <a:ln>
            <a:solidFill>
              <a:schemeClr val="tx1"/>
            </a:solidFill>
          </a:ln>
        </p:spPr>
      </p:pic>
      <p:sp>
        <p:nvSpPr>
          <p:cNvPr id="5" name="Title 4">
            <a:extLst>
              <a:ext uri="{FF2B5EF4-FFF2-40B4-BE49-F238E27FC236}">
                <a16:creationId xmlns:a16="http://schemas.microsoft.com/office/drawing/2014/main" id="{E1DC439F-BD50-579C-264F-9CACB5C70FEF}"/>
              </a:ext>
            </a:extLst>
          </p:cNvPr>
          <p:cNvSpPr txBox="1">
            <a:spLocks noGrp="1"/>
          </p:cNvSpPr>
          <p:nvPr>
            <p:ph type="title" idx="4294967295"/>
          </p:nvPr>
        </p:nvSpPr>
        <p:spPr>
          <a:xfrm>
            <a:off x="1050685" y="985520"/>
            <a:ext cx="4632960"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LOCATIONS WITH 3 OR MORE BIKE THEFTS </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JAN 2020-JUN 1, 2023</a:t>
            </a:r>
          </a:p>
        </p:txBody>
      </p:sp>
      <p:graphicFrame>
        <p:nvGraphicFramePr>
          <p:cNvPr id="4" name="Object 3" descr="In this chart, bike thefts are broken down by location, ranked highest number of thefts. This includes address and the name of the specific hall. &#10;&#10;Three locations with eight thefts include Mary Donlon Hall, Hu Hall, and Clara Dickson Hall.&#10;&#10;One location has seven thefts, Carpenter Hall.&#10;&#10;One location has six thefts, Uris Library.&#10;&#10;Locations with five thefts include Carl Becker House, Risley Hall, Milstein Hall, RPCC, and Bauer/Court Halls at 148 Cradit Farm Drive.&#10;&#10;Anna Comstock House and Low Rise 9 have four thefts apiece. &#10;&#10;Three bike thefts occurred at Morrion Hall, Hans Bethe House, Statler Hotel, Duffield Hall, the Uris Complex - Uris / Uris library, Hasbrouck Apartments and Community Center, Ganedago Hall, Cornell Health Services, and High Rise 5.&#10;">
            <a:extLst>
              <a:ext uri="{FF2B5EF4-FFF2-40B4-BE49-F238E27FC236}">
                <a16:creationId xmlns:a16="http://schemas.microsoft.com/office/drawing/2014/main" id="{E4B28220-B8CB-8C87-FE83-83BC1A78EDCD}"/>
              </a:ext>
            </a:extLst>
          </p:cNvPr>
          <p:cNvGraphicFramePr>
            <a:graphicFrameLocks noChangeAspect="1"/>
          </p:cNvGraphicFramePr>
          <p:nvPr>
            <p:extLst>
              <p:ext uri="{D42A27DB-BD31-4B8C-83A1-F6EECF244321}">
                <p14:modId xmlns:p14="http://schemas.microsoft.com/office/powerpoint/2010/main" val="617944216"/>
              </p:ext>
            </p:extLst>
          </p:nvPr>
        </p:nvGraphicFramePr>
        <p:xfrm>
          <a:off x="7348143" y="132996"/>
          <a:ext cx="2899092" cy="6592007"/>
        </p:xfrm>
        <a:graphic>
          <a:graphicData uri="http://schemas.openxmlformats.org/presentationml/2006/ole">
            <mc:AlternateContent xmlns:mc="http://schemas.openxmlformats.org/markup-compatibility/2006">
              <mc:Choice xmlns:v="urn:schemas-microsoft-com:vml" Requires="v">
                <p:oleObj name="Worksheet" r:id="rId3" imgW="3727438" imgH="8477119" progId="Excel.Sheet.12">
                  <p:embed/>
                </p:oleObj>
              </mc:Choice>
              <mc:Fallback>
                <p:oleObj name="Worksheet" r:id="rId3" imgW="3727438" imgH="8477119" progId="Excel.Sheet.12">
                  <p:embed/>
                  <p:pic>
                    <p:nvPicPr>
                      <p:cNvPr id="4" name="Object 3" descr="In this chart, bike thefts are broken down by location, ranked highest number of thefts. This includes address and the name of the specific hall. &#10;&#10;Three locations with eight thefts include Mary Donlon Hall, Hu Hall, and Clara Dickson Hall.&#10;&#10;One location has seven thefts, Carpenter Hall.&#10;&#10;One location has six thefts, Uris Library.&#10;&#10;Locations with five thefts include Carl Becker House, Risley Hall, Milstein Hall, RPCC, and Bauer/Court Halls at 148 Cradit Farm Drive.&#10;&#10;Anna Comstock House and Low Rise 9 have four thefts apiece. &#10;&#10;Three bike thefts occurred at Morrion Hall, Hans Bethe House, Statler Hotel, Duffield Hall, the Uris Complex - Uris / Uris library, Hasbrouck Apartments and Community Center, Ganedago Hall, Cornell Health Services, and High Rise 5.&#10;">
                        <a:extLst>
                          <a:ext uri="{FF2B5EF4-FFF2-40B4-BE49-F238E27FC236}">
                            <a16:creationId xmlns:a16="http://schemas.microsoft.com/office/drawing/2014/main" id="{E4B28220-B8CB-8C87-FE83-83BC1A78EDCD}"/>
                          </a:ext>
                        </a:extLst>
                      </p:cNvPr>
                      <p:cNvPicPr/>
                      <p:nvPr/>
                    </p:nvPicPr>
                    <p:blipFill>
                      <a:blip r:embed="rId4"/>
                      <a:stretch>
                        <a:fillRect/>
                      </a:stretch>
                    </p:blipFill>
                    <p:spPr>
                      <a:xfrm>
                        <a:off x="7348143" y="132996"/>
                        <a:ext cx="2899092" cy="6592007"/>
                      </a:xfrm>
                      <a:prstGeom prst="rect">
                        <a:avLst/>
                      </a:prstGeom>
                      <a:ln w="19050">
                        <a:solidFill>
                          <a:schemeClr val="accent1"/>
                        </a:solidFill>
                      </a:ln>
                    </p:spPr>
                  </p:pic>
                </p:oleObj>
              </mc:Fallback>
            </mc:AlternateContent>
          </a:graphicData>
        </a:graphic>
      </p:graphicFrame>
      <p:pic>
        <p:nvPicPr>
          <p:cNvPr id="7" name="Picture 6">
            <a:extLst>
              <a:ext uri="{FF2B5EF4-FFF2-40B4-BE49-F238E27FC236}">
                <a16:creationId xmlns:a16="http://schemas.microsoft.com/office/drawing/2014/main" id="{A06A4608-D22F-BAE7-5572-57211F4117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126010" y="774373"/>
            <a:ext cx="5101851" cy="142240"/>
          </a:xfrm>
          <a:prstGeom prst="rect">
            <a:avLst/>
          </a:prstGeom>
          <a:solidFill>
            <a:srgbClr val="C00000">
              <a:alpha val="89000"/>
            </a:srgbClr>
          </a:solidFill>
          <a:ln>
            <a:solidFill>
              <a:schemeClr val="tx1"/>
            </a:solidFill>
          </a:ln>
        </p:spPr>
      </p:pic>
    </p:spTree>
    <p:extLst>
      <p:ext uri="{BB962C8B-B14F-4D97-AF65-F5344CB8AC3E}">
        <p14:creationId xmlns:p14="http://schemas.microsoft.com/office/powerpoint/2010/main" val="648069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D9FB-60FA-F97D-D8FE-7B7512080B03}"/>
              </a:ext>
            </a:extLst>
          </p:cNvPr>
          <p:cNvSpPr txBox="1">
            <a:spLocks noGrp="1"/>
          </p:cNvSpPr>
          <p:nvPr>
            <p:ph type="title" idx="4294967295"/>
          </p:nvPr>
        </p:nvSpPr>
        <p:spPr>
          <a:xfrm>
            <a:off x="904240" y="219055"/>
            <a:ext cx="970415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BIKE THEFT HEAT MAP, Jan 2020-Jun 1, 2023</a:t>
            </a:r>
          </a:p>
        </p:txBody>
      </p:sp>
      <p:pic>
        <p:nvPicPr>
          <p:cNvPr id="5" name="Picture 4" descr="Figure: This heat map highlights areas where bikes are more frequently stolen. &#10;&#10;During the time period of January 2020 through June 1, 2023, bikes are most frequently reported stolen from North Campus and from the Engineering Quad.">
            <a:extLst>
              <a:ext uri="{FF2B5EF4-FFF2-40B4-BE49-F238E27FC236}">
                <a16:creationId xmlns:a16="http://schemas.microsoft.com/office/drawing/2014/main" id="{2A7EB4EE-60DD-924A-5E2D-335BE8E1E2E5}"/>
              </a:ext>
            </a:extLst>
          </p:cNvPr>
          <p:cNvPicPr>
            <a:picLocks noChangeAspect="1"/>
          </p:cNvPicPr>
          <p:nvPr/>
        </p:nvPicPr>
        <p:blipFill rotWithShape="1">
          <a:blip r:embed="rId2"/>
          <a:srcRect t="19112" r="39569" b="9310"/>
          <a:stretch/>
        </p:blipFill>
        <p:spPr>
          <a:xfrm>
            <a:off x="904240" y="751840"/>
            <a:ext cx="9704155" cy="6106160"/>
          </a:xfrm>
          <a:prstGeom prst="rect">
            <a:avLst/>
          </a:prstGeom>
        </p:spPr>
      </p:pic>
    </p:spTree>
    <p:extLst>
      <p:ext uri="{BB962C8B-B14F-4D97-AF65-F5344CB8AC3E}">
        <p14:creationId xmlns:p14="http://schemas.microsoft.com/office/powerpoint/2010/main" val="2775994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2CCB1-249F-3814-2CEE-D1B6224836A7}"/>
              </a:ext>
            </a:extLst>
          </p:cNvPr>
          <p:cNvSpPr txBox="1">
            <a:spLocks noGrp="1"/>
          </p:cNvSpPr>
          <p:nvPr>
            <p:ph type="title" idx="4294967295"/>
          </p:nvPr>
        </p:nvSpPr>
        <p:spPr>
          <a:xfrm>
            <a:off x="904240" y="219055"/>
            <a:ext cx="9704155"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BIKE THEFT MAP with GRADUATED SYMBOLS, Jan 2020-Jun 1, 2023</a:t>
            </a:r>
          </a:p>
        </p:txBody>
      </p:sp>
      <p:pic>
        <p:nvPicPr>
          <p:cNvPr id="5" name="Picture 4" descr="Figure: Data mapping that highlights August 2022-May 2023 bike thefts  indicates that Central campus/Engineering Quad &amp; the Statler and Ho Plaza areas experienced a concentration of the 57 bike thefts during the 2022-2023 school year.">
            <a:extLst>
              <a:ext uri="{FF2B5EF4-FFF2-40B4-BE49-F238E27FC236}">
                <a16:creationId xmlns:a16="http://schemas.microsoft.com/office/drawing/2014/main" id="{88FDB472-8BB7-0364-D634-0D05BAF8BB98}"/>
              </a:ext>
              <a:ext uri="{C183D7F6-B498-43B3-948B-1728B52AA6E4}">
                <adec:decorative xmlns:adec="http://schemas.microsoft.com/office/drawing/2017/decorative" val="0"/>
              </a:ext>
            </a:extLst>
          </p:cNvPr>
          <p:cNvPicPr>
            <a:picLocks noChangeAspect="1"/>
          </p:cNvPicPr>
          <p:nvPr/>
        </p:nvPicPr>
        <p:blipFill rotWithShape="1">
          <a:blip r:embed="rId2"/>
          <a:srcRect t="18965" r="38621" b="4376"/>
          <a:stretch/>
        </p:blipFill>
        <p:spPr>
          <a:xfrm>
            <a:off x="1313793" y="680720"/>
            <a:ext cx="9186041" cy="6094851"/>
          </a:xfrm>
          <a:prstGeom prst="rect">
            <a:avLst/>
          </a:prstGeom>
        </p:spPr>
      </p:pic>
    </p:spTree>
    <p:extLst>
      <p:ext uri="{BB962C8B-B14F-4D97-AF65-F5344CB8AC3E}">
        <p14:creationId xmlns:p14="http://schemas.microsoft.com/office/powerpoint/2010/main" val="152554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6839E5-4D52-2295-5C39-30976A74C878}"/>
              </a:ext>
            </a:extLst>
          </p:cNvPr>
          <p:cNvSpPr txBox="1">
            <a:spLocks noGrp="1"/>
          </p:cNvSpPr>
          <p:nvPr>
            <p:ph type="title" idx="4294967295"/>
          </p:nvPr>
        </p:nvSpPr>
        <p:spPr>
          <a:xfrm>
            <a:off x="363307" y="152402"/>
            <a:ext cx="436689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August 2022-May 2023 bike thefts</a:t>
            </a:r>
          </a:p>
        </p:txBody>
      </p:sp>
      <p:sp>
        <p:nvSpPr>
          <p:cNvPr id="2" name="Title 1">
            <a:extLst>
              <a:ext uri="{FF2B5EF4-FFF2-40B4-BE49-F238E27FC236}">
                <a16:creationId xmlns:a16="http://schemas.microsoft.com/office/drawing/2014/main" id="{5A0C1F0A-B8FB-8146-55CF-22B4BC32A31A}"/>
              </a:ext>
              <a:ext uri="{C183D7F6-B498-43B3-948B-1728B52AA6E4}">
                <adec:decorative xmlns:adec="http://schemas.microsoft.com/office/drawing/2017/decorative" val="0"/>
              </a:ext>
            </a:extLst>
          </p:cNvPr>
          <p:cNvSpPr txBox="1">
            <a:spLocks/>
          </p:cNvSpPr>
          <p:nvPr/>
        </p:nvSpPr>
        <p:spPr>
          <a:xfrm>
            <a:off x="363308" y="669370"/>
            <a:ext cx="2017684" cy="5355312"/>
          </a:xfrm>
          <a:prstGeom prst="rect">
            <a:avLst/>
          </a:prstGeom>
          <a:solidFill>
            <a:schemeClr val="accent1">
              <a:lumMod val="20000"/>
              <a:lumOff val="80000"/>
            </a:schemeClr>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Data mapping that highlights August 2022-May 2023 bike thefts  indicates that Central campus/Engineering Quad &amp; the Statler and Ho Plaza areas experienced a concentration of the 57 bike thefts during the 2022-2023 school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(Hu Hall is the orange dot on North Campus.)</a:t>
            </a:r>
          </a:p>
        </p:txBody>
      </p:sp>
      <p:pic>
        <p:nvPicPr>
          <p:cNvPr id="3" name="Picture 2" descr="Figure: A map that contains a subset of the original data is shown here. This map shows where bike thefts have happened on the Cornell campus between August 2022 and May 2023. &#10;&#10;In addition to North Campus bike thefts, we see that the Engineering Quad, as well as Statler Plaza and Ho Plaza have been subject to a higher concentration of the 57 bike thefts during this 2022-2023 school year.">
            <a:extLst>
              <a:ext uri="{FF2B5EF4-FFF2-40B4-BE49-F238E27FC236}">
                <a16:creationId xmlns:a16="http://schemas.microsoft.com/office/drawing/2014/main" id="{1DCF865F-EA66-31B7-FD10-BD8BF3928C83}"/>
              </a:ext>
            </a:extLst>
          </p:cNvPr>
          <p:cNvPicPr>
            <a:picLocks noChangeAspect="1"/>
          </p:cNvPicPr>
          <p:nvPr/>
        </p:nvPicPr>
        <p:blipFill rotWithShape="1">
          <a:blip r:embed="rId2"/>
          <a:srcRect t="18704" r="39397" b="4566"/>
          <a:stretch/>
        </p:blipFill>
        <p:spPr>
          <a:xfrm>
            <a:off x="2546755" y="480170"/>
            <a:ext cx="9447700" cy="6354650"/>
          </a:xfrm>
          <a:prstGeom prst="rect">
            <a:avLst/>
          </a:prstGeom>
        </p:spPr>
      </p:pic>
    </p:spTree>
    <p:extLst>
      <p:ext uri="{BB962C8B-B14F-4D97-AF65-F5344CB8AC3E}">
        <p14:creationId xmlns:p14="http://schemas.microsoft.com/office/powerpoint/2010/main" val="112191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9640A-1D38-DD03-71D3-5FFC82F3886C}"/>
              </a:ext>
            </a:extLst>
          </p:cNvPr>
          <p:cNvSpPr>
            <a:spLocks noGrp="1"/>
          </p:cNvSpPr>
          <p:nvPr>
            <p:ph type="title"/>
          </p:nvPr>
        </p:nvSpPr>
        <p:spPr>
          <a:xfrm>
            <a:off x="745492" y="286997"/>
            <a:ext cx="10515600" cy="789963"/>
          </a:xfrm>
        </p:spPr>
        <p:txBody>
          <a:bodyPr>
            <a:normAutofit fontScale="90000"/>
          </a:bodyPr>
          <a:lstStyle/>
          <a:p>
            <a:r>
              <a:rPr lang="en-US" sz="3600" b="1" dirty="0"/>
              <a:t>BIKE THEFTS, SPRING SEMESTER</a:t>
            </a:r>
            <a:br>
              <a:rPr lang="en-US" dirty="0"/>
            </a:br>
            <a:r>
              <a:rPr lang="en-US" sz="2200" dirty="0"/>
              <a:t>JAN 1-JUN 1 2023</a:t>
            </a:r>
          </a:p>
        </p:txBody>
      </p:sp>
      <p:pic>
        <p:nvPicPr>
          <p:cNvPr id="7" name="Picture 6" descr="Figure: This map of Cornell University's campus uses graduated size dots to indicate prevalence of bike thefts during the spring of 2023 semester. &#10;&#10;In this map, we see that North Campus has the largest number of thefts; and the Engineering Quad also has a concentration of bike thefts.">
            <a:extLst>
              <a:ext uri="{FF2B5EF4-FFF2-40B4-BE49-F238E27FC236}">
                <a16:creationId xmlns:a16="http://schemas.microsoft.com/office/drawing/2014/main" id="{CDEE8B00-F915-9070-A52B-62D59BAB7A5E}"/>
              </a:ext>
            </a:extLst>
          </p:cNvPr>
          <p:cNvPicPr>
            <a:picLocks noChangeAspect="1"/>
          </p:cNvPicPr>
          <p:nvPr/>
        </p:nvPicPr>
        <p:blipFill rotWithShape="1">
          <a:blip r:embed="rId2"/>
          <a:srcRect t="28054" r="18535" b="2695"/>
          <a:stretch/>
        </p:blipFill>
        <p:spPr>
          <a:xfrm>
            <a:off x="82547" y="1139673"/>
            <a:ext cx="12026905" cy="5431330"/>
          </a:xfrm>
          <a:prstGeom prst="rect">
            <a:avLst/>
          </a:prstGeom>
        </p:spPr>
      </p:pic>
    </p:spTree>
    <p:extLst>
      <p:ext uri="{BB962C8B-B14F-4D97-AF65-F5344CB8AC3E}">
        <p14:creationId xmlns:p14="http://schemas.microsoft.com/office/powerpoint/2010/main" val="3406153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84CA7-EABB-8925-A3F7-BF9E7D29394C}"/>
              </a:ext>
            </a:extLst>
          </p:cNvPr>
          <p:cNvSpPr txBox="1">
            <a:spLocks noGrp="1"/>
          </p:cNvSpPr>
          <p:nvPr>
            <p:ph type="title" idx="4294967295"/>
          </p:nvPr>
        </p:nvSpPr>
        <p:spPr>
          <a:xfrm>
            <a:off x="213360" y="105509"/>
            <a:ext cx="8959632"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An example of data “Pin Mapping” from Jan 2020- Jun 1, 2023.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You can see that pin mapping masks the locations where multiple bicycles have been stolen.</a:t>
            </a:r>
          </a:p>
        </p:txBody>
      </p:sp>
      <p:pic>
        <p:nvPicPr>
          <p:cNvPr id="5" name="Picture 4" descr="Figure: This map of Cornell University's campus provides an example of pin mapping of the data. &#10;&#10;Pin mapping allows for one dot per incident.&#10;&#10;In this example, we see that dots are spread out across North and Central campuses and the Engineering Quad, with a few incidents reported out Tower Road near the Vet School. &#10;&#10;Pin mapping masks possible patterns in the data, especially when multiple incidents occur at one location.">
            <a:extLst>
              <a:ext uri="{FF2B5EF4-FFF2-40B4-BE49-F238E27FC236}">
                <a16:creationId xmlns:a16="http://schemas.microsoft.com/office/drawing/2014/main" id="{BBC04372-6CB5-FD48-707F-0072118A3E32}"/>
              </a:ext>
            </a:extLst>
          </p:cNvPr>
          <p:cNvPicPr>
            <a:picLocks noChangeAspect="1"/>
          </p:cNvPicPr>
          <p:nvPr/>
        </p:nvPicPr>
        <p:blipFill rotWithShape="1">
          <a:blip r:embed="rId2"/>
          <a:srcRect t="27729" r="21091"/>
          <a:stretch/>
        </p:blipFill>
        <p:spPr>
          <a:xfrm>
            <a:off x="100093" y="822960"/>
            <a:ext cx="11991813" cy="5834730"/>
          </a:xfrm>
          <a:prstGeom prst="rect">
            <a:avLst/>
          </a:prstGeom>
        </p:spPr>
      </p:pic>
    </p:spTree>
    <p:extLst>
      <p:ext uri="{BB962C8B-B14F-4D97-AF65-F5344CB8AC3E}">
        <p14:creationId xmlns:p14="http://schemas.microsoft.com/office/powerpoint/2010/main" val="1197943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TotalTime>
  <Words>421</Words>
  <Application>Microsoft Office PowerPoint</Application>
  <PresentationFormat>Widescreen</PresentationFormat>
  <Paragraphs>43</Paragraphs>
  <Slides>10</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5" baseType="lpstr">
      <vt:lpstr>Arial</vt:lpstr>
      <vt:lpstr>Calibri</vt:lpstr>
      <vt:lpstr>Calibri Light</vt:lpstr>
      <vt:lpstr>Office Theme</vt:lpstr>
      <vt:lpstr>Worksheet</vt:lpstr>
      <vt:lpstr>Cornell University Police Bicycle Theft Analysis</vt:lpstr>
      <vt:lpstr>Analysis</vt:lpstr>
      <vt:lpstr>Bicycle Theft Totals, by First Day of Occurrence JAN 2020-MAY 2023</vt:lpstr>
      <vt:lpstr>LOCATIONS WITH 3 OR MORE BIKE THEFTS  JAN 2020-JUN 1, 2023</vt:lpstr>
      <vt:lpstr>BIKE THEFT HEAT MAP, Jan 2020-Jun 1, 2023</vt:lpstr>
      <vt:lpstr>BIKE THEFT MAP with GRADUATED SYMBOLS, Jan 2020-Jun 1, 2023</vt:lpstr>
      <vt:lpstr>August 2022-May 2023 bike thefts</vt:lpstr>
      <vt:lpstr>BIKE THEFTS, SPRING SEMESTER JAN 1-JUN 1 2023</vt:lpstr>
      <vt:lpstr>An example of data “Pin Mapping” from Jan 2020- Jun 1, 2023.  You can see that pin mapping masks the locations where multiple bicycles have been stolen.</vt:lpstr>
      <vt:lpstr>Cornell University Police 2.5 Years of Bicycle Theft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Shelagh Ellis Dorn</dc:creator>
  <cp:lastModifiedBy>Shelagh Ellis Dorn</cp:lastModifiedBy>
  <cp:revision>3</cp:revision>
  <dcterms:created xsi:type="dcterms:W3CDTF">2023-06-08T21:27:23Z</dcterms:created>
  <dcterms:modified xsi:type="dcterms:W3CDTF">2024-11-08T20:16:00Z</dcterms:modified>
</cp:coreProperties>
</file>